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79" r:id="rId4"/>
    <p:sldId id="280" r:id="rId5"/>
    <p:sldId id="257" r:id="rId6"/>
    <p:sldId id="258" r:id="rId7"/>
    <p:sldId id="259" r:id="rId8"/>
    <p:sldId id="260" r:id="rId9"/>
    <p:sldId id="261" r:id="rId10"/>
    <p:sldId id="262" r:id="rId11"/>
    <p:sldId id="263" r:id="rId12"/>
    <p:sldId id="264" r:id="rId13"/>
    <p:sldId id="281" r:id="rId14"/>
    <p:sldId id="265" r:id="rId15"/>
    <p:sldId id="266" r:id="rId16"/>
    <p:sldId id="282" r:id="rId17"/>
    <p:sldId id="267" r:id="rId18"/>
    <p:sldId id="268" r:id="rId19"/>
    <p:sldId id="283" r:id="rId20"/>
    <p:sldId id="269" r:id="rId21"/>
    <p:sldId id="270" r:id="rId22"/>
    <p:sldId id="271" r:id="rId23"/>
    <p:sldId id="272" r:id="rId24"/>
    <p:sldId id="273" r:id="rId25"/>
    <p:sldId id="274" r:id="rId26"/>
    <p:sldId id="275" r:id="rId27"/>
    <p:sldId id="284" r:id="rId28"/>
    <p:sldId id="27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9900"/>
    <a:srgbClr val="0033CC"/>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A0EDA31-03A9-4977-B921-3D9DB5EB7574}" type="datetimeFigureOut">
              <a:rPr lang="en-US" smtClean="0"/>
              <a:pPr/>
              <a:t>9/28/2015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5F2F56E-7151-41EF-8749-E57AC2A665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0EDA31-03A9-4977-B921-3D9DB5EB7574}" type="datetimeFigureOut">
              <a:rPr lang="en-US" smtClean="0"/>
              <a:pPr/>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2F56E-7151-41EF-8749-E57AC2A665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0EDA31-03A9-4977-B921-3D9DB5EB7574}" type="datetimeFigureOut">
              <a:rPr lang="en-US" smtClean="0"/>
              <a:pPr/>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2F56E-7151-41EF-8749-E57AC2A665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A0EDA31-03A9-4977-B921-3D9DB5EB7574}" type="datetimeFigureOut">
              <a:rPr lang="en-US" smtClean="0"/>
              <a:pPr/>
              <a:t>9/28/2015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5F2F56E-7151-41EF-8749-E57AC2A665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A0EDA31-03A9-4977-B921-3D9DB5EB7574}" type="datetimeFigureOut">
              <a:rPr lang="en-US" smtClean="0"/>
              <a:pPr/>
              <a:t>9/28/2015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5F2F56E-7151-41EF-8749-E57AC2A6657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A0EDA31-03A9-4977-B921-3D9DB5EB7574}" type="datetimeFigureOut">
              <a:rPr lang="en-US" smtClean="0"/>
              <a:pPr/>
              <a:t>9/28/2015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5F2F56E-7151-41EF-8749-E57AC2A665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A0EDA31-03A9-4977-B921-3D9DB5EB7574}" type="datetimeFigureOut">
              <a:rPr lang="en-US" smtClean="0"/>
              <a:pPr/>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5F2F56E-7151-41EF-8749-E57AC2A6657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A0EDA31-03A9-4977-B921-3D9DB5EB7574}" type="datetimeFigureOut">
              <a:rPr lang="en-US" smtClean="0"/>
              <a:pPr/>
              <a:t>9/28/2015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2F56E-7151-41EF-8749-E57AC2A665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0EDA31-03A9-4977-B921-3D9DB5EB7574}" type="datetimeFigureOut">
              <a:rPr lang="en-US" smtClean="0"/>
              <a:pPr/>
              <a:t>9/28/2015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2F56E-7151-41EF-8749-E57AC2A665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A0EDA31-03A9-4977-B921-3D9DB5EB7574}" type="datetimeFigureOut">
              <a:rPr lang="en-US" smtClean="0"/>
              <a:pPr/>
              <a:t>9/28/2015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2F56E-7151-41EF-8749-E57AC2A665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A0EDA31-03A9-4977-B921-3D9DB5EB7574}" type="datetimeFigureOut">
              <a:rPr lang="en-US" smtClean="0"/>
              <a:pPr/>
              <a:t>9/28/2015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5F2F56E-7151-41EF-8749-E57AC2A6657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A0EDA31-03A9-4977-B921-3D9DB5EB7574}" type="datetimeFigureOut">
              <a:rPr lang="en-US" smtClean="0"/>
              <a:pPr/>
              <a:t>9/28/2015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5F2F56E-7151-41EF-8749-E57AC2A6657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19200" y="304800"/>
            <a:ext cx="6629400"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52400" y="0"/>
            <a:ext cx="8763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600" b="1" i="0" u="none" strike="noStrike" cap="none" normalizeH="0" baseline="0" dirty="0" smtClean="0">
                <a:ln>
                  <a:noFill/>
                </a:ln>
                <a:solidFill>
                  <a:schemeClr val="tx1"/>
                </a:solidFill>
                <a:effectLst/>
                <a:latin typeface="Calibri" pitchFamily="34" charset="0"/>
                <a:ea typeface="Calibri" pitchFamily="34" charset="0"/>
                <a:cs typeface="B Kamran" pitchFamily="2" charset="-78"/>
              </a:rPr>
              <a:t>د- </a:t>
            </a:r>
            <a:r>
              <a:rPr kumimoji="0" lang="fa-IR" sz="3600" b="1" i="0" u="none" strike="noStrike" cap="none" normalizeH="0" baseline="0" dirty="0" smtClean="0">
                <a:ln>
                  <a:noFill/>
                </a:ln>
                <a:solidFill>
                  <a:srgbClr val="FF0000"/>
                </a:solidFill>
                <a:effectLst/>
                <a:latin typeface="Calibri" pitchFamily="34" charset="0"/>
                <a:ea typeface="Calibri" pitchFamily="34" charset="0"/>
                <a:cs typeface="B Kamran" pitchFamily="2" charset="-78"/>
              </a:rPr>
              <a:t>حدود 80 درصد ظرفیت تولید تخم مرغ در 7 استان کشور متمرکز شده است.</a:t>
            </a:r>
            <a:endParaRPr kumimoji="0" lang="en-US" sz="3600" b="1" i="0" u="none" strike="noStrike" cap="none" normalizeH="0" baseline="0" dirty="0" smtClean="0">
              <a:ln>
                <a:noFill/>
              </a:ln>
              <a:solidFill>
                <a:srgbClr val="FF0000"/>
              </a:solidFill>
              <a:effectLst/>
              <a:latin typeface="Arial" pitchFamily="34"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600" b="1" i="0" u="none" strike="noStrike" cap="none" normalizeH="0" baseline="0" dirty="0" smtClean="0">
                <a:ln>
                  <a:noFill/>
                </a:ln>
                <a:solidFill>
                  <a:schemeClr val="tx1"/>
                </a:solidFill>
                <a:effectLst/>
                <a:latin typeface="Calibri" pitchFamily="34" charset="0"/>
                <a:ea typeface="Calibri" pitchFamily="34" charset="0"/>
                <a:cs typeface="B Kamran" pitchFamily="2" charset="-78"/>
              </a:rPr>
              <a:t>ه- تعداد 85واحد آماده سازی و بسته بندی مجاز تخم مرغ بصورت وابسته یا مستقل در صنعت مرغ تخمگذار برای ایجاد بازار مدرن فروش تخم مرغ در قالب برندهای متفاوت فعالیت نموده و تخم مرغ  شناسنامه دار بسته بندی را تولید می نمایند.</a:t>
            </a:r>
            <a:endParaRPr kumimoji="0" lang="en-US" sz="3600" b="1" i="0" u="none" strike="noStrike" cap="none" normalizeH="0" baseline="0" dirty="0" smtClean="0">
              <a:ln>
                <a:noFill/>
              </a:ln>
              <a:solidFill>
                <a:schemeClr val="tx1"/>
              </a:solidFill>
              <a:effectLst/>
              <a:latin typeface="Arial" pitchFamily="34"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600" b="1" i="0" u="none" strike="noStrike" cap="none" normalizeH="0" baseline="0" dirty="0" smtClean="0">
                <a:ln>
                  <a:noFill/>
                </a:ln>
                <a:solidFill>
                  <a:srgbClr val="7030A0"/>
                </a:solidFill>
                <a:effectLst/>
                <a:latin typeface="Calibri" pitchFamily="34" charset="0"/>
                <a:ea typeface="Calibri" pitchFamily="34" charset="0"/>
                <a:cs typeface="B Kamran" pitchFamily="2" charset="-78"/>
              </a:rPr>
              <a:t>و- تعداد 8 کارخانه تولید مایع پاستوریزه تخم مرغ با ظرفیت حداقل روزانه 250 تن تولید تخم مرغ مایع که به شکل 3 محصول سفیده ،زرده یا مخلوط تولید و قادر به نگهداری منجمد تا یکسال می باشد در کشور وجود دارد.</a:t>
            </a:r>
            <a:endParaRPr kumimoji="0" lang="en-US" sz="3600" b="1" i="0" u="none" strike="noStrike" cap="none" normalizeH="0" baseline="0" dirty="0" smtClean="0">
              <a:ln>
                <a:noFill/>
              </a:ln>
              <a:solidFill>
                <a:srgbClr val="7030A0"/>
              </a:solidFill>
              <a:effectLst/>
              <a:latin typeface="Arial" pitchFamily="34"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600" b="1" i="0" u="none" strike="noStrike" cap="none" normalizeH="0" baseline="0" dirty="0" smtClean="0">
                <a:ln>
                  <a:noFill/>
                </a:ln>
                <a:solidFill>
                  <a:schemeClr val="tx1"/>
                </a:solidFill>
                <a:effectLst/>
                <a:latin typeface="Calibri" pitchFamily="34" charset="0"/>
                <a:ea typeface="Calibri" pitchFamily="34" charset="0"/>
                <a:cs typeface="B Kamran" pitchFamily="2" charset="-78"/>
              </a:rPr>
              <a:t>ز- تعداد 3 کارخانه تولید پودر تخم مرغ با ظرفیت حداقل 5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600" b="1" i="0" u="none" strike="noStrike" cap="none" normalizeH="0" baseline="0" dirty="0" smtClean="0">
                <a:ln>
                  <a:noFill/>
                </a:ln>
                <a:solidFill>
                  <a:schemeClr val="tx1"/>
                </a:solidFill>
                <a:effectLst/>
                <a:latin typeface="Calibri" pitchFamily="34" charset="0"/>
                <a:ea typeface="Calibri" pitchFamily="34" charset="0"/>
                <a:cs typeface="B Kamran" pitchFamily="2" charset="-78"/>
              </a:rPr>
              <a:t>تن روزانه فعال می باشد.</a:t>
            </a:r>
            <a:endParaRPr kumimoji="0" lang="fa-IR" sz="3600" b="1" i="0" u="none" strike="noStrike" cap="none" normalizeH="0" baseline="0" dirty="0" smtClean="0">
              <a:ln>
                <a:noFill/>
              </a:ln>
              <a:solidFill>
                <a:schemeClr val="tx1"/>
              </a:solidFill>
              <a:effectLst/>
              <a:latin typeface="Arial" pitchFamily="34" charset="0"/>
              <a:cs typeface="B Kamran"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193358"/>
            <a:ext cx="82296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B Mitra" pitchFamily="2" charset="-78"/>
              </a:rPr>
              <a:t>ح- ایران مقام پنجم قاره آسیا و مقام دهم جهان را در تولید تخم مرغ در سال 2013 میلادی دارا بوده و بالاتر از ترکیه قرار گرفته است.</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B Mitra"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C00000"/>
                </a:solidFill>
                <a:effectLst/>
                <a:latin typeface="Calibri" pitchFamily="34" charset="0"/>
                <a:ea typeface="Calibri" pitchFamily="34" charset="0"/>
                <a:cs typeface="B Mitra" pitchFamily="2" charset="-78"/>
              </a:rPr>
              <a:t>ط- در این صنعت در استانهای برتر تولیدی ، انجمنهای صنفی و   تعاونی های خدماتی بصورت فعال وجود دارند که در قالب کانون سراسری انجمنهای صنفی پرورش دهندگان مرغ تخمگذار ایران و اتحادیه مرکزی مرغداران میهن بعنوان تشکل های سیاستگذاری و اجرایی فعالیت تشکیلاتی را انجام میدهند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C00000"/>
              </a:solidFill>
              <a:effectLst/>
              <a:latin typeface="Arial" pitchFamily="34" charset="0"/>
              <a:cs typeface="B Mitra"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B Mitra" pitchFamily="2" charset="-78"/>
              </a:rPr>
              <a:t>ی- انجمن صنفی تخم مرغ شناسنامه دار ایران در سطح فراوری و صنایع تبدیلی تخم مرغ متولی مراکز بسته بندی و کارخانجات تولید فراورده های </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B Mitra" pitchFamily="2" charset="-78"/>
              </a:rPr>
              <a:t>مایع پاستوریزه </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B Mitra" pitchFamily="2" charset="-78"/>
              </a:rPr>
              <a:t>و پودری تخم مرغ است که از </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B Mitra" pitchFamily="2" charset="-78"/>
              </a:rPr>
              <a:t>جایگاه</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B Mitra" pitchFamily="2" charset="-78"/>
              </a:rPr>
              <a:t> قابل  </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B Mitra" pitchFamily="2" charset="-78"/>
              </a:rPr>
              <a:t>توجهی برخوردار است.</a:t>
            </a:r>
            <a:endParaRPr kumimoji="0" lang="fa-IR" sz="3200" b="0" i="0" u="none" strike="noStrike" cap="none" normalizeH="0" baseline="0" dirty="0" smtClean="0">
              <a:ln>
                <a:noFill/>
              </a:ln>
              <a:solidFill>
                <a:schemeClr val="tx1"/>
              </a:solidFill>
              <a:effectLst/>
              <a:latin typeface="Arial" pitchFamily="34" charset="0"/>
              <a:cs typeface="B Mitra"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791200"/>
            <a:ext cx="1219200" cy="1066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28600" y="210979"/>
            <a:ext cx="85344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abassom" pitchFamily="2" charset="-78"/>
              </a:rPr>
              <a:t>ک- ستاد کشوری ترویج مصرف تخم مرغ در قالب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B Tabassom" pitchFamily="2" charset="-78"/>
              </a:rPr>
              <a:t>NGO </a:t>
            </a: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abassom" pitchFamily="2" charset="-78"/>
              </a:rPr>
              <a:t>با عضویت دستگاههای متولی دولتی شامل وزارت بهداشت وزارت آموزش و پرورش ، وزارت جهاد کشاورزی ، سازمان دامپزشکی کشور، شورای سلامت صدا و سیما ،کمیته تغذیه ارتش و بخش صنفی مربوط تشکیل و در جهت ترویج مصرف این ماده غذایی پروتئینی بسیار ارزشمند تلاش شایان توجهی را بانجام می رساند.</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Arial" pitchFamily="34" charset="0"/>
              <a:cs typeface="B Tabassom"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B Tabassom"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C00000"/>
                </a:solidFill>
                <a:effectLst/>
                <a:latin typeface="Calibri" pitchFamily="34" charset="0"/>
                <a:ea typeface="Calibri" pitchFamily="34" charset="0"/>
                <a:cs typeface="B Tabassom" pitchFamily="2" charset="-78"/>
              </a:rPr>
              <a:t>ل- به منظور ساماندهی و ایجاد شرایط پایدار در صادرات مازاد تولید تخم مرغ کشور که همواره تنظیم بازار آن راتحت تاثیر جدی خود دارد و این صنعت ناگزیر از برقراری صادرات مستمر و برنامه ریزی شده میباشد و تاکنون دولت اقدامی در حمایت از این امر نکرده است ، شرکت تعاونی پشتیبانی صنعت مرغ تخمگذار وطن ایرانیان تحت پوشش سیاست گذاری کانون سراسری انجمنهای صنفی مرغ تخمگذار کشور با سهامداری مرغداران برتر کشور تاسیس و موضوع فعالیت آن صرفا" صادرات و واردات تخم مرغ خوراکی و نطفه دار تنظیم شده است</a:t>
            </a:r>
            <a:r>
              <a:rPr kumimoji="0" lang="fa-IR" sz="2800" b="1" i="0" u="none" strike="noStrike" cap="none" normalizeH="0" baseline="0" dirty="0" smtClean="0">
                <a:ln>
                  <a:noFill/>
                </a:ln>
                <a:solidFill>
                  <a:srgbClr val="C00000"/>
                </a:solidFill>
                <a:effectLst/>
                <a:latin typeface="Calibri" pitchFamily="34" charset="0"/>
                <a:ea typeface="Calibri" pitchFamily="34" charset="0"/>
                <a:cs typeface="B Tabassom" pitchFamily="2" charset="-78"/>
              </a:rPr>
              <a:t>.</a:t>
            </a:r>
            <a:endParaRPr kumimoji="0" lang="fa-IR" sz="2800" b="1" i="0" u="none" strike="noStrike" cap="none" normalizeH="0" baseline="0" dirty="0" smtClean="0">
              <a:ln>
                <a:noFill/>
              </a:ln>
              <a:solidFill>
                <a:srgbClr val="C00000"/>
              </a:solidFill>
              <a:effectLst/>
              <a:latin typeface="Calibri" pitchFamily="34" charset="0"/>
              <a:ea typeface="Calibri" pitchFamily="34" charset="0"/>
              <a:cs typeface="B Tabassom"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943600"/>
            <a:ext cx="1143000" cy="914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10600" cy="3785652"/>
          </a:xfrm>
          <a:prstGeom prst="rect">
            <a:avLst/>
          </a:prstGeom>
        </p:spPr>
        <p:txBody>
          <a:bodyPr wrap="square">
            <a:spAutoFit/>
          </a:bodyPr>
          <a:lstStyle/>
          <a:p>
            <a:pPr lvl="0" algn="justLow" rtl="1" eaLnBrk="0" fontAlgn="base" hangingPunct="0">
              <a:spcBef>
                <a:spcPct val="0"/>
              </a:spcBef>
              <a:spcAft>
                <a:spcPct val="0"/>
              </a:spcAft>
            </a:pPr>
            <a:endParaRPr lang="en-US" sz="4000" b="1" dirty="0" smtClean="0">
              <a:latin typeface="Arial" pitchFamily="34" charset="0"/>
              <a:cs typeface="B Tabassom" pitchFamily="2" charset="-78"/>
            </a:endParaRPr>
          </a:p>
          <a:p>
            <a:pPr lvl="0" algn="justLow" rtl="1" eaLnBrk="0" fontAlgn="base" hangingPunct="0">
              <a:spcBef>
                <a:spcPct val="0"/>
              </a:spcBef>
              <a:spcAft>
                <a:spcPct val="0"/>
              </a:spcAft>
            </a:pPr>
            <a:r>
              <a:rPr lang="fa-IR" sz="4000" b="1" dirty="0" smtClean="0">
                <a:latin typeface="Calibri" pitchFamily="34" charset="0"/>
                <a:ea typeface="Calibri" pitchFamily="34" charset="0"/>
                <a:cs typeface="B Tabassom" pitchFamily="2" charset="-78"/>
              </a:rPr>
              <a:t>م- کمیته های فنی راهبردی وابسته به کانون مرغ تخمگذار کشور و اتحادیه میهن که دارای بدنه کارشناسی مجرب و متخصص در زمینه های مختلف صنعت مرغ تخمگذار بوده و </a:t>
            </a:r>
            <a:r>
              <a:rPr lang="fa-IR" sz="4000" b="1" dirty="0" smtClean="0">
                <a:latin typeface="Calibri" pitchFamily="34" charset="0"/>
                <a:ea typeface="Calibri" pitchFamily="34" charset="0"/>
                <a:cs typeface="B Tabassom" pitchFamily="2" charset="-78"/>
              </a:rPr>
              <a:t>میتواند  </a:t>
            </a:r>
            <a:r>
              <a:rPr lang="fa-IR" sz="4000" b="1" dirty="0" smtClean="0">
                <a:latin typeface="Calibri" pitchFamily="34" charset="0"/>
                <a:ea typeface="Calibri" pitchFamily="34" charset="0"/>
                <a:cs typeface="B Tabassom" pitchFamily="2" charset="-78"/>
              </a:rPr>
              <a:t>برای کمک به برنامه های ملی ذیربط مورد مشورت و خطاب قرار گیرد.</a:t>
            </a:r>
            <a:endParaRPr lang="fa-IR" sz="4000" b="1" dirty="0" smtClean="0">
              <a:latin typeface="Arial" pitchFamily="34" charset="0"/>
              <a:cs typeface="B Tabassom"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a:solidFill>
                  <a:schemeClr val="accent6"/>
                </a:solidFill>
              </a:rPr>
              <a:t>نقاط ضعف در صنعت مرغ تخمگذار:</a:t>
            </a:r>
            <a:r>
              <a:rPr lang="en-US" dirty="0"/>
              <a:t/>
            </a:r>
            <a:br>
              <a:rPr lang="en-US" dirty="0"/>
            </a:br>
            <a:endParaRPr lang="en-US" dirty="0"/>
          </a:p>
        </p:txBody>
      </p:sp>
      <p:sp>
        <p:nvSpPr>
          <p:cNvPr id="3" name="Content Placeholder 2"/>
          <p:cNvSpPr>
            <a:spLocks noGrp="1"/>
          </p:cNvSpPr>
          <p:nvPr>
            <p:ph idx="1"/>
          </p:nvPr>
        </p:nvSpPr>
        <p:spPr>
          <a:xfrm>
            <a:off x="457200" y="990600"/>
            <a:ext cx="8229600" cy="4525963"/>
          </a:xfrm>
        </p:spPr>
        <p:txBody>
          <a:bodyPr>
            <a:noAutofit/>
          </a:bodyPr>
          <a:lstStyle/>
          <a:p>
            <a:pPr algn="just" rtl="1">
              <a:buNone/>
            </a:pPr>
            <a:r>
              <a:rPr lang="fa-IR" sz="2400" dirty="0">
                <a:cs typeface="B Mitra" pitchFamily="2" charset="-78"/>
              </a:rPr>
              <a:t>الف- بر اساس بررسی های انجام شده توسط وزارت جهاد کشاورزی در سال </a:t>
            </a:r>
            <a:r>
              <a:rPr lang="fa-IR" sz="2400" dirty="0" smtClean="0">
                <a:cs typeface="B Mitra" pitchFamily="2" charset="-78"/>
              </a:rPr>
              <a:t>89، حدود         24 </a:t>
            </a:r>
            <a:r>
              <a:rPr lang="fa-IR" sz="2400" dirty="0">
                <a:cs typeface="B Mitra" pitchFamily="2" charset="-78"/>
              </a:rPr>
              <a:t>درصد مرغداریهای کشور دارای ساختمان و تأسیسات </a:t>
            </a:r>
            <a:r>
              <a:rPr lang="fa-IR" sz="2400" dirty="0" smtClean="0">
                <a:cs typeface="B Mitra" pitchFamily="2" charset="-78"/>
              </a:rPr>
              <a:t>بین  </a:t>
            </a:r>
            <a:r>
              <a:rPr lang="fa-IR" sz="2400" dirty="0">
                <a:cs typeface="B Mitra" pitchFamily="2" charset="-78"/>
              </a:rPr>
              <a:t>45-20 سال وحدود 52 درصد مرغداریهای کشور دارای تجهیزات (قفس و ...) بین 35-10 سال هستند. </a:t>
            </a:r>
            <a:endParaRPr lang="fa-IR" sz="2400" dirty="0" smtClean="0">
              <a:cs typeface="B Mitra" pitchFamily="2" charset="-78"/>
            </a:endParaRPr>
          </a:p>
          <a:p>
            <a:pPr algn="just" rtl="1">
              <a:buNone/>
            </a:pPr>
            <a:endParaRPr lang="en-US" sz="2400" dirty="0">
              <a:solidFill>
                <a:srgbClr val="7030A0"/>
              </a:solidFill>
              <a:cs typeface="B Mitra" pitchFamily="2" charset="-78"/>
            </a:endParaRPr>
          </a:p>
          <a:p>
            <a:pPr algn="just" rtl="1">
              <a:buNone/>
            </a:pPr>
            <a:r>
              <a:rPr lang="fa-IR" sz="2400" dirty="0" smtClean="0">
                <a:solidFill>
                  <a:srgbClr val="7030A0"/>
                </a:solidFill>
                <a:cs typeface="B Mitra" pitchFamily="2" charset="-78"/>
              </a:rPr>
              <a:t>ب- </a:t>
            </a:r>
            <a:r>
              <a:rPr lang="fa-IR" sz="2400" dirty="0">
                <a:solidFill>
                  <a:srgbClr val="7030A0"/>
                </a:solidFill>
                <a:cs typeface="B Mitra" pitchFamily="2" charset="-78"/>
              </a:rPr>
              <a:t>فرسودگی ساختمان مرغداریها علاوه بر هدر دادن بسیار قابل توجه انرژی ، منجر به عدم کارایی اقدامات بهداشتی و لذا لانه گزینی اجرام بیماریزا و گسترش بیماریهای بومی و نوپدید واگیردار در سطح مرغداریهای تخمگذار شده و در نتیجه راندمان تولید بسیار پایین تر از حد نرمال در آنها رخ میدهد</a:t>
            </a:r>
            <a:r>
              <a:rPr lang="fa-IR" sz="2400" dirty="0" smtClean="0">
                <a:solidFill>
                  <a:srgbClr val="7030A0"/>
                </a:solidFill>
                <a:cs typeface="B Mitra" pitchFamily="2" charset="-78"/>
              </a:rPr>
              <a:t>.</a:t>
            </a:r>
          </a:p>
          <a:p>
            <a:pPr algn="just" rtl="1">
              <a:buNone/>
            </a:pPr>
            <a:endParaRPr lang="en-US" sz="2400" dirty="0">
              <a:cs typeface="B Mitra" pitchFamily="2" charset="-78"/>
            </a:endParaRPr>
          </a:p>
          <a:p>
            <a:pPr algn="just" rtl="1">
              <a:buNone/>
            </a:pPr>
            <a:r>
              <a:rPr lang="fa-IR" sz="2400" dirty="0">
                <a:cs typeface="B Mitra" pitchFamily="2" charset="-78"/>
              </a:rPr>
              <a:t>ج- فرسودگی تجهیزات منجر به عدم آسودگی مرغ ،افزایش تولید تخم مرغهای معیوب و هدر رفتن خوراک مرغ در مرغداری شده که در نتیجه هزینه های تولید را بشدت افزایش و نرخ بهره وری را کاهش و علاوه بر آسیب به مرغدار باعث خسارات سنگین ملی می </a:t>
            </a:r>
            <a:r>
              <a:rPr lang="fa-IR" sz="2400" dirty="0" smtClean="0">
                <a:cs typeface="B Mitra" pitchFamily="2" charset="-78"/>
              </a:rPr>
              <a:t>شود.</a:t>
            </a:r>
            <a:endParaRPr lang="en-US" sz="2400" dirty="0">
              <a:cs typeface="B Mitra" pitchFamily="2" charset="-78"/>
            </a:endParaRPr>
          </a:p>
          <a:p>
            <a:pPr algn="just"/>
            <a:endParaRPr lang="en-US" sz="2400" dirty="0"/>
          </a:p>
        </p:txBody>
      </p:sp>
      <p:pic>
        <p:nvPicPr>
          <p:cNvPr id="4" name="Picture 3" descr="C:\Users\pc\AppData\Local\Temp\Rar$DI02.244\002.jpg"/>
          <p:cNvPicPr/>
          <p:nvPr/>
        </p:nvPicPr>
        <p:blipFill>
          <a:blip r:embed="rId2" cstate="print"/>
          <a:srcRect/>
          <a:stretch>
            <a:fillRect/>
          </a:stretch>
        </p:blipFill>
        <p:spPr bwMode="auto">
          <a:xfrm>
            <a:off x="0" y="5943600"/>
            <a:ext cx="990600" cy="914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 y="-2977"/>
            <a:ext cx="8763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600" b="1" i="0" u="none" strike="noStrike" cap="none" normalizeH="0" baseline="0" dirty="0" smtClean="0">
                <a:ln>
                  <a:noFill/>
                </a:ln>
                <a:solidFill>
                  <a:schemeClr val="tx2"/>
                </a:solidFill>
                <a:effectLst/>
                <a:latin typeface="Calibri" pitchFamily="34" charset="0"/>
                <a:ea typeface="Calibri" pitchFamily="34" charset="0"/>
                <a:cs typeface="B Tabassom" pitchFamily="2" charset="-78"/>
              </a:rPr>
              <a:t>د- حدود 90 درصد کنجاله سویا و 55% ذرت مورد نیاز در فرمول خوراک مرغ تخمگذار وارداتی است و طی حداقل 4 سال گذشته حدود 78% سهم قیمت تمام شده تخم مرغ مربوط به قیمت خوراک آن بوده است.علاوه بر این کیفیت غذایی و بهداشتی مواد اولیه وارداتی یا تولید داخل دارای نوسانات زیادی بوده که راندمان تولید وایمنی پرنده را بشدت تحت تاثیر خود قرارداده است.</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pitchFamily="34" charset="0"/>
              <a:cs typeface="B Tabassom"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600" b="1" i="0" u="none" strike="noStrike" cap="none" normalizeH="0" baseline="0" dirty="0" smtClean="0">
                <a:ln>
                  <a:noFill/>
                </a:ln>
                <a:solidFill>
                  <a:schemeClr val="accent2"/>
                </a:solidFill>
                <a:effectLst/>
                <a:latin typeface="Calibri" pitchFamily="34" charset="0"/>
                <a:ea typeface="Calibri" pitchFamily="34" charset="0"/>
                <a:cs typeface="B Tabassom" pitchFamily="2" charset="-78"/>
              </a:rPr>
              <a:t>ه-در طی برنامه های چهارم و پنجم توسعه صرفاً به تولید تخم مرغ توجه شده و هیچگونه برنامه ای برای کیفیت و  بهره وری خوراک مرغ ،کیفیت و بهره وری تولید تخم مرغ ، بهره وری از فراورده های تخم مرغ و مدرن سازی بازار فروش داخلی و صادرات آن نشده است.</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pitchFamily="34" charset="0"/>
              <a:cs typeface="B Tabassom" pitchFamily="2" charset="-78"/>
            </a:endParaRPr>
          </a:p>
        </p:txBody>
      </p:sp>
      <p:pic>
        <p:nvPicPr>
          <p:cNvPr id="3" name="Picture 2" descr="C:\Users\pc\AppData\Local\Temp\Rar$DI02.244\002.jpg"/>
          <p:cNvPicPr/>
          <p:nvPr/>
        </p:nvPicPr>
        <p:blipFill>
          <a:blip r:embed="rId2" cstate="print"/>
          <a:srcRect/>
          <a:stretch>
            <a:fillRect/>
          </a:stretch>
        </p:blipFill>
        <p:spPr bwMode="auto">
          <a:xfrm>
            <a:off x="0" y="6096000"/>
            <a:ext cx="914400" cy="762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610600" cy="2554545"/>
          </a:xfrm>
          <a:prstGeom prst="rect">
            <a:avLst/>
          </a:prstGeom>
        </p:spPr>
        <p:txBody>
          <a:bodyPr wrap="square">
            <a:spAutoFit/>
          </a:bodyPr>
          <a:lstStyle/>
          <a:p>
            <a:pPr lvl="0" algn="justLow" rtl="1" eaLnBrk="0" fontAlgn="base" hangingPunct="0">
              <a:spcBef>
                <a:spcPct val="0"/>
              </a:spcBef>
              <a:spcAft>
                <a:spcPct val="0"/>
              </a:spcAft>
            </a:pPr>
            <a:r>
              <a:rPr lang="fa-IR" sz="3200" b="1" dirty="0" smtClean="0">
                <a:solidFill>
                  <a:srgbClr val="C00000"/>
                </a:solidFill>
                <a:latin typeface="Calibri" pitchFamily="34" charset="0"/>
                <a:ea typeface="Calibri" pitchFamily="34" charset="0"/>
                <a:cs typeface="B Tabassom" pitchFamily="2" charset="-78"/>
              </a:rPr>
              <a:t>و- توسعه نامتوازن تولید بدون توجه به تقاضای داخلی و امکان صادرات باعث شده است که این صنعت طی سالهای گذشته و اکنون ، همواره دچار خسارت های زیادی ناشی از مازاد تولید و عدم توازن بازار و فروش زیر قیمت تمام شده گردیده و فقط در سال 93حدود </a:t>
            </a:r>
            <a:r>
              <a:rPr lang="fa-IR" sz="3200" b="1" dirty="0" smtClean="0">
                <a:solidFill>
                  <a:srgbClr val="C00000"/>
                </a:solidFill>
                <a:latin typeface="Calibri" pitchFamily="34" charset="0"/>
                <a:ea typeface="Calibri" pitchFamily="34" charset="0"/>
                <a:cs typeface="B Tabassom" pitchFamily="2" charset="-78"/>
              </a:rPr>
              <a:t>850میلیاردتومان </a:t>
            </a:r>
            <a:r>
              <a:rPr lang="fa-IR" sz="3200" b="1" dirty="0" smtClean="0">
                <a:solidFill>
                  <a:srgbClr val="C00000"/>
                </a:solidFill>
                <a:latin typeface="Calibri" pitchFamily="34" charset="0"/>
                <a:ea typeface="Calibri" pitchFamily="34" charset="0"/>
                <a:cs typeface="B Tabassom" pitchFamily="2" charset="-78"/>
              </a:rPr>
              <a:t>متحمل زیان شده است.</a:t>
            </a:r>
            <a:endParaRPr lang="fa-IR" sz="3200" b="1" dirty="0" smtClean="0">
              <a:solidFill>
                <a:srgbClr val="C00000"/>
              </a:solidFill>
              <a:latin typeface="Arial" pitchFamily="34" charset="0"/>
              <a:cs typeface="B Tabassom" pitchFamily="2" charset="-78"/>
            </a:endParaRPr>
          </a:p>
        </p:txBody>
      </p:sp>
      <p:sp>
        <p:nvSpPr>
          <p:cNvPr id="3" name="Rectangle 2"/>
          <p:cNvSpPr/>
          <p:nvPr/>
        </p:nvSpPr>
        <p:spPr>
          <a:xfrm>
            <a:off x="381000" y="3200400"/>
            <a:ext cx="8458200" cy="2554545"/>
          </a:xfrm>
          <a:prstGeom prst="rect">
            <a:avLst/>
          </a:prstGeom>
        </p:spPr>
        <p:txBody>
          <a:bodyPr wrap="square">
            <a:spAutoFit/>
          </a:bodyPr>
          <a:lstStyle/>
          <a:p>
            <a:pPr lvl="0" algn="justLow" rtl="1" fontAlgn="base">
              <a:spcBef>
                <a:spcPct val="0"/>
              </a:spcBef>
              <a:spcAft>
                <a:spcPct val="0"/>
              </a:spcAft>
            </a:pPr>
            <a:r>
              <a:rPr lang="fa-IR" sz="3200" b="1" dirty="0" smtClean="0">
                <a:latin typeface="Calibri" pitchFamily="34" charset="0"/>
                <a:ea typeface="Calibri" pitchFamily="34" charset="0"/>
                <a:cs typeface="B Kamran" pitchFamily="2" charset="-78"/>
              </a:rPr>
              <a:t>ز- طی حداقل 3 سال گذشته هیچگونه تسهیلات دولتی برای تأمین نقدینگی در اختیار مرغدار قرار نگرفته در حالیکه مولفه های تولید و هزینه های آن حداقل 3 برابر نیاز به نقدینگی بیشتری دارد و از طرفی امکانات اعتباری در بازار تأمین مواد اولیه حذف و صرفاً نیاز به پول نقد داردکه ماحصل آن افزایش انباشتگی بدهی مرغداران به بازار وسیستم بانکی شده است.</a:t>
            </a:r>
            <a:endParaRPr lang="fa-IR" sz="3200" b="1" dirty="0" smtClean="0">
              <a:latin typeface="Calibri" pitchFamily="34" charset="0"/>
              <a:ea typeface="Calibri" pitchFamily="34" charset="0"/>
              <a:cs typeface="B Kamra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57200" y="-126087"/>
            <a:ext cx="8382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1" i="0" u="none" strike="noStrike" cap="none" normalizeH="0" baseline="0" dirty="0" smtClean="0">
                <a:ln>
                  <a:noFill/>
                </a:ln>
                <a:solidFill>
                  <a:srgbClr val="C00000"/>
                </a:solidFill>
                <a:effectLst/>
                <a:latin typeface="Calibri" pitchFamily="34" charset="0"/>
                <a:ea typeface="Calibri" pitchFamily="34" charset="0"/>
                <a:cs typeface="B Kamran" pitchFamily="2" charset="-78"/>
              </a:rPr>
              <a:t>ح- بدلیل اینکه اولاً مرغدار نیاز به نقدینگی بالا دارد و ثانیاً طی این سالها تخم مرغ تولیدی واحد خود (تنها منبع درآمد) را با زیان تا حداقل 12000 ریال زیر قیمت بفروش رسانیده لذا تمام پول حاصل از فروش تخم مرغ را مصرف تأمین مواد خود نموده و از استهلاک شدید ساختمان و تجهیزات خود غافل شده و لذا نه تنها راندمان تولید و بهره وری بطور قابل ملاحظه ای کاهش یافته بلکه کیفیت محصول تولیدی نیز کاهش یافته است.</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1" i="0" u="none" strike="noStrike" cap="none" normalizeH="0" baseline="0" dirty="0" smtClean="0">
                <a:ln>
                  <a:noFill/>
                </a:ln>
                <a:solidFill>
                  <a:schemeClr val="accent6">
                    <a:lumMod val="50000"/>
                  </a:schemeClr>
                </a:solidFill>
                <a:effectLst/>
                <a:latin typeface="Calibri" pitchFamily="34" charset="0"/>
                <a:ea typeface="Calibri" pitchFamily="34" charset="0"/>
                <a:cs typeface="B Kamran" pitchFamily="2" charset="-78"/>
              </a:rPr>
              <a:t>ط- طی حداقل 4 سال گذشته بدلیل اعمال مقررات بی ضابطه و صرفاً تنظیم بازار یکطرفه ، مرغداران این صنعت هیچگاه تخم مرغ خود را با قیمت تمام شده و سود حداقلی مصوب به فروش نرسانیده و لذا هر سال بدهی آنها به بانک های مختلف یا بازارافزایش یافته و با کمک استقراض بانکی فعالیت خود را ادامه داده اند که در آینده نمود بحران آنها را مشاهده خواهیم کرد</a:t>
            </a:r>
            <a:r>
              <a:rPr kumimoji="0" lang="fa-IR" sz="3200" b="1" i="0" u="none" strike="noStrike" cap="none" normalizeH="0" baseline="0" dirty="0" smtClean="0">
                <a:ln>
                  <a:noFill/>
                </a:ln>
                <a:solidFill>
                  <a:schemeClr val="tx1"/>
                </a:solidFill>
                <a:effectLst/>
                <a:latin typeface="Calibri" pitchFamily="34" charset="0"/>
                <a:ea typeface="Calibri" pitchFamily="34" charset="0"/>
                <a:cs typeface="B Kamran" pitchFamily="2" charset="-78"/>
              </a:rPr>
              <a:t>.</a:t>
            </a:r>
            <a:endParaRPr kumimoji="0" lang="fa-IR" sz="3200" b="1" i="0" u="none" strike="noStrike" cap="none" normalizeH="0" baseline="0" dirty="0" smtClean="0">
              <a:ln>
                <a:noFill/>
              </a:ln>
              <a:solidFill>
                <a:schemeClr val="tx1"/>
              </a:solidFill>
              <a:effectLst/>
              <a:latin typeface="Arial" pitchFamily="34" charset="0"/>
              <a:cs typeface="B Kamran"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867400"/>
            <a:ext cx="1066800" cy="990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914400" y="489466"/>
            <a:ext cx="7848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000000"/>
                </a:solidFill>
                <a:effectLst/>
                <a:latin typeface="Calibri" pitchFamily="34" charset="0"/>
                <a:ea typeface="Calibri" pitchFamily="34" charset="0"/>
                <a:cs typeface="B Jadid" pitchFamily="2" charset="-78"/>
              </a:rPr>
              <a:t>ی- </a:t>
            </a:r>
            <a:r>
              <a:rPr kumimoji="0" lang="fa-IR" sz="3200" i="0" u="none" strike="noStrike" cap="none" normalizeH="0" baseline="0" dirty="0" smtClean="0">
                <a:ln>
                  <a:noFill/>
                </a:ln>
                <a:solidFill>
                  <a:srgbClr val="000000"/>
                </a:solidFill>
                <a:effectLst/>
                <a:latin typeface="Calibri" pitchFamily="34" charset="0"/>
                <a:ea typeface="Calibri" pitchFamily="34" charset="0"/>
                <a:cs typeface="B Nazanin" pitchFamily="2" charset="-78"/>
              </a:rPr>
              <a:t>ریسک بازارتخم مرغ </a:t>
            </a:r>
            <a:r>
              <a:rPr kumimoji="0" lang="fa-IR" sz="3200" b="0" i="0" u="none" strike="noStrike" cap="none" normalizeH="0" baseline="0" dirty="0" smtClean="0">
                <a:ln>
                  <a:noFill/>
                </a:ln>
                <a:solidFill>
                  <a:srgbClr val="000000"/>
                </a:solidFill>
                <a:effectLst/>
                <a:latin typeface="Calibri" pitchFamily="34" charset="0"/>
                <a:ea typeface="Calibri" pitchFamily="34" charset="0"/>
                <a:cs typeface="B Nazanin" pitchFamily="2" charset="-78"/>
              </a:rPr>
              <a:t>: این ریسک بر اثر نوسانات قیمتها در بازار ایجاد می شود. متوسط ریسک بهای تخم مرغ خوراکی حدود 16/5درصد بوده است و هر چه میزان ریسک بیشتر باشد بازده سرمایه گذاری و ضرر و زیان هم متناسب با آن افزایش می یابد</a:t>
            </a:r>
            <a:r>
              <a:rPr kumimoji="0" lang="fa-IR" sz="3200" b="0" i="0" u="none" strike="noStrike" cap="none" normalizeH="0" baseline="0" dirty="0" smtClean="0">
                <a:ln>
                  <a:noFill/>
                </a:ln>
                <a:solidFill>
                  <a:srgbClr val="000000"/>
                </a:solidFill>
                <a:effectLst/>
                <a:latin typeface="Calibri" pitchFamily="34" charset="0"/>
                <a:ea typeface="Calibri" pitchFamily="34" charset="0"/>
                <a:cs typeface="B Nazanin" pitchFamily="2" charset="-78"/>
              </a:rPr>
              <a:t>.</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0070C0"/>
                </a:solidFill>
                <a:effectLst/>
                <a:latin typeface="Calibri" pitchFamily="34" charset="0"/>
                <a:ea typeface="Calibri" pitchFamily="34" charset="0"/>
                <a:cs typeface="B Jadid" pitchFamily="2" charset="-78"/>
              </a:rPr>
              <a:t>ک-</a:t>
            </a:r>
            <a:r>
              <a:rPr kumimoji="0" lang="fa-IR" sz="3200" b="0" i="0" u="none" strike="noStrike" cap="none" normalizeH="0" baseline="0" dirty="0" smtClean="0">
                <a:ln>
                  <a:noFill/>
                </a:ln>
                <a:solidFill>
                  <a:srgbClr val="0070C0"/>
                </a:solidFill>
                <a:effectLst/>
                <a:latin typeface="Calibri" pitchFamily="34" charset="0"/>
                <a:ea typeface="Calibri" pitchFamily="34" charset="0"/>
                <a:cs typeface="B Nazanin" pitchFamily="2" charset="-78"/>
              </a:rPr>
              <a:t> تخم مرغ های مورد عرضه در بازار علیرغم امکانات و پتانسیل موجود دارای شناسنامه و قیمت مصرف کننده درج شده بر روی خود نمی باشد و لذا علیرغم زیان شدید مرغداران ، متاسفانه مصرف کنندگان نیز آنرا به قیمت مناسب خریداری نمی نمایند و لذا حقوق مصرف کنندگان رعایت نمی </a:t>
            </a:r>
            <a:r>
              <a:rPr kumimoji="0" lang="fa-IR" sz="3200" b="0" i="0" u="none" strike="noStrike" cap="none" normalizeH="0" baseline="0" dirty="0" smtClean="0">
                <a:ln>
                  <a:noFill/>
                </a:ln>
                <a:solidFill>
                  <a:srgbClr val="0070C0"/>
                </a:solidFill>
                <a:effectLst/>
                <a:latin typeface="Calibri" pitchFamily="34" charset="0"/>
                <a:ea typeface="Calibri" pitchFamily="34" charset="0"/>
                <a:cs typeface="B Nazanin" pitchFamily="2" charset="-78"/>
              </a:rPr>
              <a:t>شود</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0070C0"/>
                </a:solidFill>
                <a:effectLst/>
                <a:latin typeface="Calibri" pitchFamily="34" charset="0"/>
                <a:ea typeface="Calibri" pitchFamily="34" charset="0"/>
                <a:cs typeface="B Nazanin" pitchFamily="2" charset="-78"/>
              </a:rPr>
              <a:t> </a:t>
            </a:r>
            <a:r>
              <a:rPr kumimoji="0" lang="fa-IR" sz="3200" b="0" i="0" u="none" strike="noStrike" cap="none" normalizeH="0" baseline="0" dirty="0" smtClean="0">
                <a:ln>
                  <a:noFill/>
                </a:ln>
                <a:solidFill>
                  <a:srgbClr val="0070C0"/>
                </a:solidFill>
                <a:effectLst/>
                <a:latin typeface="Calibri" pitchFamily="34" charset="0"/>
                <a:ea typeface="Calibri" pitchFamily="34" charset="0"/>
                <a:cs typeface="B Nazanin" pitchFamily="2" charset="-78"/>
              </a:rPr>
              <a:t>در عین حالیکه مرغدار ، سهمی در این موضوع ندارد</a:t>
            </a:r>
            <a:r>
              <a:rPr kumimoji="0" lang="fa-IR" sz="3200" b="0" i="0" u="none" strike="noStrike" cap="none" normalizeH="0" baseline="0" dirty="0" smtClean="0">
                <a:ln>
                  <a:noFill/>
                </a:ln>
                <a:solidFill>
                  <a:srgbClr val="0070C0"/>
                </a:solidFill>
                <a:effectLst/>
                <a:latin typeface="Calibri" pitchFamily="34" charset="0"/>
                <a:ea typeface="Calibri" pitchFamily="34" charset="0"/>
                <a:cs typeface="B Nazanin" pitchFamily="2" charset="-78"/>
              </a:rPr>
              <a:t>.</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p:txBody>
      </p:sp>
      <p:pic>
        <p:nvPicPr>
          <p:cNvPr id="3" name="Picture 2"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5570756"/>
          </a:xfrm>
          <a:prstGeom prst="rect">
            <a:avLst/>
          </a:prstGeom>
        </p:spPr>
        <p:txBody>
          <a:bodyPr wrap="square">
            <a:spAutoFit/>
          </a:bodyPr>
          <a:lstStyle/>
          <a:p>
            <a:pPr lvl="0" algn="justLow" rtl="1" eaLnBrk="0" fontAlgn="base" hangingPunct="0">
              <a:spcBef>
                <a:spcPct val="0"/>
              </a:spcBef>
              <a:spcAft>
                <a:spcPct val="0"/>
              </a:spcAft>
            </a:pPr>
            <a:r>
              <a:rPr lang="fa-IR" sz="3200" dirty="0" smtClean="0">
                <a:solidFill>
                  <a:schemeClr val="accent2">
                    <a:lumMod val="75000"/>
                  </a:schemeClr>
                </a:solidFill>
                <a:latin typeface="Calibri" pitchFamily="34" charset="0"/>
                <a:ea typeface="Calibri" pitchFamily="34" charset="0"/>
                <a:cs typeface="B Jadid" pitchFamily="2" charset="-78"/>
              </a:rPr>
              <a:t>ل-</a:t>
            </a:r>
            <a:r>
              <a:rPr lang="fa-IR" sz="3200" dirty="0" smtClean="0">
                <a:solidFill>
                  <a:schemeClr val="accent2">
                    <a:lumMod val="75000"/>
                  </a:schemeClr>
                </a:solidFill>
                <a:latin typeface="Calibri" pitchFamily="34" charset="0"/>
                <a:ea typeface="Calibri" pitchFamily="34" charset="0"/>
                <a:cs typeface="B Nazanin" pitchFamily="2" charset="-78"/>
              </a:rPr>
              <a:t> تمامی تسهیلات تکلیفی وزارت جهاد کشاورزی صرفاً مصرف راه اندازی واحدهای مرغداری جدید یا اصلاح ساختمان و تجهیزات مرغداری شده و کلیه این حمایت ها در خدمت افزایش تولید تخم مرغ قرار گرفته ولی برای حمایت از صنایع زنجیره صنعت </a:t>
            </a:r>
            <a:r>
              <a:rPr lang="fa-IR" sz="3200" dirty="0" smtClean="0">
                <a:solidFill>
                  <a:schemeClr val="accent2">
                    <a:lumMod val="75000"/>
                  </a:schemeClr>
                </a:solidFill>
                <a:latin typeface="Calibri" pitchFamily="34" charset="0"/>
                <a:ea typeface="Calibri" pitchFamily="34" charset="0"/>
                <a:cs typeface="B Nazanin" pitchFamily="2" charset="-78"/>
              </a:rPr>
              <a:t>شامل:</a:t>
            </a:r>
          </a:p>
          <a:p>
            <a:pPr lvl="0" algn="justLow" rtl="1" eaLnBrk="0" fontAlgn="base" hangingPunct="0">
              <a:spcBef>
                <a:spcPct val="0"/>
              </a:spcBef>
              <a:spcAft>
                <a:spcPct val="0"/>
              </a:spcAft>
            </a:pPr>
            <a:endParaRPr lang="fa-IR" sz="3200" dirty="0" smtClean="0">
              <a:solidFill>
                <a:schemeClr val="accent2">
                  <a:lumMod val="75000"/>
                </a:schemeClr>
              </a:solidFill>
              <a:latin typeface="Calibri" pitchFamily="34" charset="0"/>
              <a:ea typeface="Calibri" pitchFamily="34" charset="0"/>
              <a:cs typeface="B Nazanin" pitchFamily="2" charset="-78"/>
            </a:endParaRPr>
          </a:p>
          <a:p>
            <a:pPr lvl="0" algn="justLow" rtl="1" eaLnBrk="0" fontAlgn="base" hangingPunct="0">
              <a:spcBef>
                <a:spcPct val="0"/>
              </a:spcBef>
              <a:spcAft>
                <a:spcPct val="0"/>
              </a:spcAft>
            </a:pPr>
            <a:r>
              <a:rPr lang="fa-IR" sz="3200" dirty="0" smtClean="0">
                <a:solidFill>
                  <a:schemeClr val="accent2">
                    <a:lumMod val="75000"/>
                  </a:schemeClr>
                </a:solidFill>
                <a:latin typeface="Calibri" pitchFamily="34" charset="0"/>
                <a:ea typeface="Calibri" pitchFamily="34" charset="0"/>
                <a:cs typeface="B Nazanin" pitchFamily="2" charset="-78"/>
              </a:rPr>
              <a:t> </a:t>
            </a:r>
            <a:r>
              <a:rPr lang="fa-IR" sz="3200" dirty="0" smtClean="0">
                <a:solidFill>
                  <a:srgbClr val="009900"/>
                </a:solidFill>
                <a:latin typeface="Calibri" pitchFamily="34" charset="0"/>
                <a:ea typeface="Calibri" pitchFamily="34" charset="0"/>
                <a:cs typeface="B Nazanin" pitchFamily="2" charset="-78"/>
              </a:rPr>
              <a:t>توسعه کارخانجات خوراک طیور و واحدهای صنایع تبدیلی </a:t>
            </a:r>
            <a:endParaRPr lang="fa-IR" sz="3200" dirty="0" smtClean="0">
              <a:solidFill>
                <a:srgbClr val="009900"/>
              </a:solidFill>
              <a:latin typeface="Calibri" pitchFamily="34" charset="0"/>
              <a:ea typeface="Calibri" pitchFamily="34" charset="0"/>
              <a:cs typeface="B Nazanin" pitchFamily="2" charset="-78"/>
            </a:endParaRPr>
          </a:p>
          <a:p>
            <a:pPr lvl="0" algn="justLow" rtl="1" eaLnBrk="0" fontAlgn="base" hangingPunct="0">
              <a:spcBef>
                <a:spcPct val="0"/>
              </a:spcBef>
              <a:spcAft>
                <a:spcPct val="0"/>
              </a:spcAft>
            </a:pPr>
            <a:r>
              <a:rPr lang="fa-IR" sz="3200" dirty="0" smtClean="0">
                <a:solidFill>
                  <a:srgbClr val="009900"/>
                </a:solidFill>
                <a:latin typeface="Calibri" pitchFamily="34" charset="0"/>
                <a:ea typeface="Calibri" pitchFamily="34" charset="0"/>
                <a:cs typeface="B Nazanin" pitchFamily="2" charset="-78"/>
              </a:rPr>
              <a:t>تخم </a:t>
            </a:r>
            <a:r>
              <a:rPr lang="fa-IR" sz="3200" dirty="0" smtClean="0">
                <a:solidFill>
                  <a:srgbClr val="009900"/>
                </a:solidFill>
                <a:latin typeface="Calibri" pitchFamily="34" charset="0"/>
                <a:ea typeface="Calibri" pitchFamily="34" charset="0"/>
                <a:cs typeface="B Nazanin" pitchFamily="2" charset="-78"/>
              </a:rPr>
              <a:t>مرغ </a:t>
            </a:r>
            <a:endParaRPr lang="fa-IR" sz="3200" dirty="0" smtClean="0">
              <a:solidFill>
                <a:srgbClr val="009900"/>
              </a:solidFill>
              <a:latin typeface="Calibri" pitchFamily="34" charset="0"/>
              <a:ea typeface="Calibri" pitchFamily="34" charset="0"/>
              <a:cs typeface="B Nazanin" pitchFamily="2" charset="-78"/>
            </a:endParaRPr>
          </a:p>
          <a:p>
            <a:pPr lvl="0" algn="justLow" rtl="1" eaLnBrk="0" fontAlgn="base" hangingPunct="0">
              <a:spcBef>
                <a:spcPct val="0"/>
              </a:spcBef>
              <a:spcAft>
                <a:spcPct val="0"/>
              </a:spcAft>
            </a:pPr>
            <a:r>
              <a:rPr lang="fa-IR" sz="3600" dirty="0" smtClean="0">
                <a:solidFill>
                  <a:srgbClr val="002060"/>
                </a:solidFill>
                <a:latin typeface="Calibri" pitchFamily="34" charset="0"/>
                <a:ea typeface="Calibri" pitchFamily="34" charset="0"/>
                <a:cs typeface="B Nazanin" pitchFamily="2" charset="-78"/>
              </a:rPr>
              <a:t>یا </a:t>
            </a:r>
            <a:r>
              <a:rPr lang="fa-IR" sz="3600" dirty="0" smtClean="0">
                <a:solidFill>
                  <a:srgbClr val="002060"/>
                </a:solidFill>
                <a:latin typeface="Calibri" pitchFamily="34" charset="0"/>
                <a:ea typeface="Calibri" pitchFamily="34" charset="0"/>
                <a:cs typeface="B Nazanin" pitchFamily="2" charset="-78"/>
              </a:rPr>
              <a:t>پایانه های عمده فروشی و ناوگان توزیع تخم مرغ </a:t>
            </a:r>
            <a:endParaRPr lang="fa-IR" sz="3600" dirty="0" smtClean="0">
              <a:solidFill>
                <a:srgbClr val="002060"/>
              </a:solidFill>
              <a:latin typeface="Calibri" pitchFamily="34" charset="0"/>
              <a:ea typeface="Calibri" pitchFamily="34" charset="0"/>
              <a:cs typeface="B Nazanin" pitchFamily="2" charset="-78"/>
            </a:endParaRPr>
          </a:p>
          <a:p>
            <a:pPr lvl="0" algn="justLow" rtl="1" eaLnBrk="0" fontAlgn="base" hangingPunct="0">
              <a:spcBef>
                <a:spcPct val="0"/>
              </a:spcBef>
              <a:spcAft>
                <a:spcPct val="0"/>
              </a:spcAft>
            </a:pPr>
            <a:r>
              <a:rPr lang="fa-IR" sz="3200" dirty="0" smtClean="0">
                <a:solidFill>
                  <a:srgbClr val="C00000"/>
                </a:solidFill>
                <a:latin typeface="Calibri" pitchFamily="34" charset="0"/>
                <a:ea typeface="Calibri" pitchFamily="34" charset="0"/>
                <a:cs typeface="B Nazanin" pitchFamily="2" charset="-78"/>
              </a:rPr>
              <a:t>هیچگونه </a:t>
            </a:r>
            <a:r>
              <a:rPr lang="fa-IR" sz="3200" dirty="0" smtClean="0">
                <a:solidFill>
                  <a:srgbClr val="C00000"/>
                </a:solidFill>
                <a:latin typeface="Calibri" pitchFamily="34" charset="0"/>
                <a:ea typeface="Calibri" pitchFamily="34" charset="0"/>
                <a:cs typeface="B Nazanin" pitchFamily="2" charset="-78"/>
              </a:rPr>
              <a:t>تسهیلات و برنامه ای ارائه نشده است که تماماً باعث خسارات شدید در صنعت </a:t>
            </a:r>
            <a:r>
              <a:rPr lang="fa-IR" sz="3200" dirty="0" smtClean="0">
                <a:solidFill>
                  <a:srgbClr val="C00000"/>
                </a:solidFill>
                <a:latin typeface="Calibri" pitchFamily="34" charset="0"/>
                <a:ea typeface="Calibri" pitchFamily="34" charset="0"/>
                <a:cs typeface="B Nazanin" pitchFamily="2" charset="-78"/>
              </a:rPr>
              <a:t>تولید </a:t>
            </a:r>
            <a:r>
              <a:rPr lang="fa-IR" sz="3200" dirty="0" smtClean="0">
                <a:solidFill>
                  <a:srgbClr val="C00000"/>
                </a:solidFill>
                <a:latin typeface="Calibri" pitchFamily="34" charset="0"/>
                <a:ea typeface="Calibri" pitchFamily="34" charset="0"/>
                <a:cs typeface="B Nazanin" pitchFamily="2" charset="-78"/>
              </a:rPr>
              <a:t>شده و همواره مرغداران علاوه بر دیگر صاحبان مذکور دچار آسیب </a:t>
            </a:r>
            <a:r>
              <a:rPr lang="fa-IR" sz="3200" dirty="0" smtClean="0">
                <a:solidFill>
                  <a:srgbClr val="C00000"/>
                </a:solidFill>
                <a:latin typeface="Calibri" pitchFamily="34" charset="0"/>
                <a:ea typeface="Calibri" pitchFamily="34" charset="0"/>
                <a:cs typeface="B Nazanin" pitchFamily="2" charset="-78"/>
              </a:rPr>
              <a:t>جدی  </a:t>
            </a:r>
            <a:r>
              <a:rPr lang="fa-IR" sz="3200" dirty="0" smtClean="0">
                <a:solidFill>
                  <a:srgbClr val="C00000"/>
                </a:solidFill>
                <a:latin typeface="Calibri" pitchFamily="34" charset="0"/>
                <a:ea typeface="Calibri" pitchFamily="34" charset="0"/>
                <a:cs typeface="B Nazanin" pitchFamily="2" charset="-78"/>
              </a:rPr>
              <a:t>شده اند.</a:t>
            </a:r>
            <a:endParaRPr lang="fa-IR" sz="3200" dirty="0" smtClean="0">
              <a:solidFill>
                <a:srgbClr val="C00000"/>
              </a:solidFill>
              <a:latin typeface="Arial" pitchFamily="34" charset="0"/>
              <a:cs typeface="Arial" pitchFamily="34" charset="0"/>
            </a:endParaRPr>
          </a:p>
        </p:txBody>
      </p:sp>
      <p:pic>
        <p:nvPicPr>
          <p:cNvPr id="3" name="Picture 2" descr="C:\Users\pc\AppData\Local\Temp\Rar$DI02.244\002.jpg"/>
          <p:cNvPicPr/>
          <p:nvPr/>
        </p:nvPicPr>
        <p:blipFill>
          <a:blip r:embed="rId2" cstate="print"/>
          <a:srcRect/>
          <a:stretch>
            <a:fillRect/>
          </a:stretch>
        </p:blipFill>
        <p:spPr bwMode="auto">
          <a:xfrm>
            <a:off x="0" y="5791200"/>
            <a:ext cx="1066800" cy="1066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8458200" cy="1222375"/>
          </a:xfrm>
        </p:spPr>
        <p:txBody>
          <a:bodyPr>
            <a:noAutofit/>
          </a:bodyPr>
          <a:lstStyle/>
          <a:p>
            <a:pPr algn="ctr" rtl="1"/>
            <a:r>
              <a:rPr lang="fa-IR" sz="5400" dirty="0" smtClean="0">
                <a:cs typeface="B Farnaz" pitchFamily="2" charset="-78"/>
              </a:rPr>
              <a:t>شناخت و تحلیل وضعیت صنعت مرغ تخمگذار ایران تا سال 1394</a:t>
            </a:r>
            <a:endParaRPr lang="en-US" sz="5400" dirty="0">
              <a:cs typeface="B Farnaz" pitchFamily="2" charset="-78"/>
            </a:endParaRPr>
          </a:p>
        </p:txBody>
      </p:sp>
      <p:sp>
        <p:nvSpPr>
          <p:cNvPr id="3" name="Subtitle 2"/>
          <p:cNvSpPr>
            <a:spLocks noGrp="1"/>
          </p:cNvSpPr>
          <p:nvPr>
            <p:ph type="subTitle" idx="1"/>
          </p:nvPr>
        </p:nvSpPr>
        <p:spPr>
          <a:xfrm>
            <a:off x="685800" y="5029200"/>
            <a:ext cx="8458200" cy="914400"/>
          </a:xfrm>
        </p:spPr>
        <p:txBody>
          <a:bodyPr>
            <a:noAutofit/>
          </a:bodyPr>
          <a:lstStyle/>
          <a:p>
            <a:pPr algn="ctr"/>
            <a:r>
              <a:rPr lang="fa-IR" sz="3200" b="1" dirty="0" smtClean="0">
                <a:solidFill>
                  <a:srgbClr val="002060"/>
                </a:solidFill>
                <a:cs typeface="B Koodak" pitchFamily="2" charset="-78"/>
              </a:rPr>
              <a:t>سید فرزاد طلاکش</a:t>
            </a:r>
          </a:p>
          <a:p>
            <a:pPr algn="ctr"/>
            <a:r>
              <a:rPr lang="fa-IR" sz="3200" b="1" dirty="0" smtClean="0">
                <a:solidFill>
                  <a:srgbClr val="002060"/>
                </a:solidFill>
                <a:cs typeface="B Koodak" pitchFamily="2" charset="-78"/>
              </a:rPr>
              <a:t>دبیر کل کانون سراسری مرغ تخمگذار ایران</a:t>
            </a:r>
            <a:endParaRPr lang="en-US" sz="3200" b="1" dirty="0">
              <a:solidFill>
                <a:srgbClr val="002060"/>
              </a:solidFill>
              <a:cs typeface="B Koodak" pitchFamily="2" charset="-78"/>
            </a:endParaRPr>
          </a:p>
        </p:txBody>
      </p:sp>
      <p:pic>
        <p:nvPicPr>
          <p:cNvPr id="4" name="Picture 3"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04800" y="128082"/>
            <a:ext cx="85344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Jadid" pitchFamily="2" charset="-78"/>
              </a:rPr>
              <a:t>م-</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وضعیت نامناسب عدم توجه به توسعه تولید کارخانه ای خوراک طیور و کاهش بهره وری ناشی از تولید سنتی خوراک در مرغداریها و عدم کنترل کیفی و بهداشتی مواد اولیه مصرفی در مرغداریها </a:t>
            </a: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 name="Rectangle 2"/>
          <p:cNvSpPr>
            <a:spLocks noChangeArrowheads="1"/>
          </p:cNvSpPr>
          <p:nvPr/>
        </p:nvSpPr>
        <p:spPr bwMode="auto">
          <a:xfrm>
            <a:off x="304800" y="1066800"/>
            <a:ext cx="8610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B Jadid"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70C0"/>
                </a:solidFill>
                <a:effectLst/>
                <a:latin typeface="Calibri" pitchFamily="34" charset="0"/>
                <a:ea typeface="Calibri" pitchFamily="34" charset="0"/>
                <a:cs typeface="B Jadid" pitchFamily="2" charset="-78"/>
              </a:rPr>
              <a:t>ن- </a:t>
            </a:r>
            <a:r>
              <a:rPr kumimoji="0" lang="fa-IR" sz="2400" b="0" i="0" u="none" strike="noStrike" cap="none" normalizeH="0" baseline="0" dirty="0" smtClean="0">
                <a:ln>
                  <a:noFill/>
                </a:ln>
                <a:solidFill>
                  <a:srgbClr val="0070C0"/>
                </a:solidFill>
                <a:effectLst/>
                <a:latin typeface="Calibri" pitchFamily="34" charset="0"/>
                <a:ea typeface="Calibri" pitchFamily="34" charset="0"/>
                <a:cs typeface="B Nazanin" pitchFamily="2" charset="-78"/>
              </a:rPr>
              <a:t>نظام تنظیم تولید شامل میزان جوجه ریزی و یا حذف مرغهای پایان تولید مشخص نبوده و صنف تولیدی در آن هیچ گونه اطلاع و دخالتی ندارد و لذا همواره بی برنامگی باعث ایجاد مازاد تولید تخم مرغ شده و نوسانات شدید قیمتی را که عمدتاً زیان مرغداران بوده به این صنعت تحمیل نموده است.</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Jadid" pitchFamily="2" charset="-78"/>
              </a:rPr>
              <a:t>س-</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نظام تولید تخم مرغ یک روند خطی است و تا حداقل 75 هفته از سن مرغ قابل واخواهی و تعطیل کردن نیست در حالیکه نظام تقاضا یک روند سینوسی و بسیار پرنوسان است که حداقل 5 ماه از سال را بازیان مالی شدید مرغداران همراه می سازد و در 7 ماه بعدی سال نیز بدلیل عدم اجازه فروش به قیمت مناسب توسط تنظیم بازار ،این زیان جبران نشده و مرغداران چند سالی است که مرتباً با زیان انباشته افزایشی رو به رو هستند</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lang="fa-IR" sz="2400" dirty="0" smtClean="0">
                <a:solidFill>
                  <a:schemeClr val="accent2">
                    <a:lumMod val="75000"/>
                  </a:schemeClr>
                </a:solidFill>
                <a:latin typeface="Calibri" pitchFamily="34" charset="0"/>
                <a:cs typeface="B Jadid" pitchFamily="2" charset="-78"/>
              </a:rPr>
              <a:t>متاسفانه این روند در سال 1394 کاملا“ بهم خورده شده است.</a:t>
            </a:r>
            <a:endParaRPr kumimoji="0" lang="fa-IR" sz="2400" b="0" i="0" u="none" strike="noStrike" cap="none" normalizeH="0" baseline="0" dirty="0" smtClean="0">
              <a:ln>
                <a:noFill/>
              </a:ln>
              <a:solidFill>
                <a:schemeClr val="accent2">
                  <a:lumMod val="75000"/>
                </a:schemeClr>
              </a:solidFill>
              <a:effectLst/>
              <a:latin typeface="Arial" pitchFamily="34" charset="0"/>
              <a:cs typeface="B Jadid" pitchFamily="2" charset="-78"/>
            </a:endParaRPr>
          </a:p>
        </p:txBody>
      </p:sp>
      <p:pic>
        <p:nvPicPr>
          <p:cNvPr id="4" name="Picture 3"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04800" y="533400"/>
            <a:ext cx="8610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Jadid" pitchFamily="2" charset="-78"/>
              </a:rPr>
              <a:t>ع-</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بدلیل کمبود شدید نقدینگی در این صنعت و عدم وجود نظام          قیمت گذاری متوازن و متناسب ، حداقل 25% مرغداران پس از پایان دوره اول پرورش ، مرغ خود را تولک برده و برای حداقل 6 ماه دیگر از مرغ خود تولید تخم مرغ می گیرند در عین حالیکه این میزان از نیاز جوجه ریزی جدید کسر نشده و همواره جوجه های تولید شده به واحدهای غیر مجاز سرازیر شده و بهداشت و اقتصاد تولید را به شدت تهدید می نماید.</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002060"/>
                </a:solidFill>
                <a:effectLst/>
                <a:latin typeface="Calibri" pitchFamily="34" charset="0"/>
                <a:ea typeface="Calibri" pitchFamily="34" charset="0"/>
                <a:cs typeface="B Jadid" pitchFamily="2" charset="-78"/>
              </a:rPr>
              <a:t>ف-</a:t>
            </a:r>
            <a:r>
              <a:rPr kumimoji="0" lang="fa-IR" sz="2800" b="0" i="0" u="none" strike="noStrike" cap="none" normalizeH="0" baseline="0" dirty="0" smtClean="0">
                <a:ln>
                  <a:noFill/>
                </a:ln>
                <a:solidFill>
                  <a:srgbClr val="002060"/>
                </a:solidFill>
                <a:effectLst/>
                <a:latin typeface="Calibri" pitchFamily="34" charset="0"/>
                <a:ea typeface="Calibri" pitchFamily="34" charset="0"/>
                <a:cs typeface="B Nazanin" pitchFamily="2" charset="-78"/>
              </a:rPr>
              <a:t> عدم وجود برنامه ریزی برای خریداری ،ذخیره سازی و مصرف گوشت مرغ های تخمگذار که باید حذف شوند باعث می شود که مرغداران در بسیاری از موارد رغبت برای حذف مرغ نداشته و بدلیل عدم تقاضای خرید گوشت مرغ یا ارزانی بیش از حد نرخ آن ، مجدداً به تولید خود ادامه میدهند که ماحصل آن بی برنامگی تولید و از سویی کاهش کیفیت و بهداشت تخم مرغ</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002060"/>
                </a:solidFill>
                <a:effectLst/>
                <a:latin typeface="Calibri" pitchFamily="34" charset="0"/>
                <a:ea typeface="Calibri" pitchFamily="34" charset="0"/>
                <a:cs typeface="B Nazanin" pitchFamily="2" charset="-78"/>
              </a:rPr>
              <a:t> تولیدی میگردد.</a:t>
            </a:r>
            <a:endParaRPr kumimoji="0" lang="fa-IR" sz="2800" b="0" i="0" u="none" strike="noStrike" cap="none" normalizeH="0" baseline="0" dirty="0" smtClean="0">
              <a:ln>
                <a:noFill/>
              </a:ln>
              <a:solidFill>
                <a:srgbClr val="002060"/>
              </a:solidFill>
              <a:effectLst/>
              <a:latin typeface="Arial" pitchFamily="34" charset="0"/>
              <a:cs typeface="Arial" pitchFamily="34" charset="0"/>
            </a:endParaRPr>
          </a:p>
        </p:txBody>
      </p:sp>
      <p:pic>
        <p:nvPicPr>
          <p:cNvPr id="3" name="Picture 2"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685800" y="457200"/>
            <a:ext cx="8153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2"/>
                </a:solidFill>
                <a:effectLst/>
                <a:latin typeface="Calibri" pitchFamily="34" charset="0"/>
                <a:ea typeface="Calibri" pitchFamily="34" charset="0"/>
                <a:cs typeface="B Tabassom" pitchFamily="2" charset="-78"/>
              </a:rPr>
              <a:t>ص- حذف مشوق صادراتی ، صادرات تخم مرغ را برای مرغداران غیرممکن ساخته و دولت هم در زمان مازاد تولید و زیان مرغداران نه تنها هیچگونه حمایتی ننموده بلکه در زمان فروش تخم مرغ به قیمت بازار برحسب عرضه و تقاضای فراهم شده، از فروش آن جلوگیری و عملاً قیمت تکلیفی را جانشین قیمت بازار نموده که مجدداً باعث ادامه زیان مرغداران شده است.</a:t>
            </a:r>
            <a:endParaRPr kumimoji="0" lang="fa-IR" sz="2800" b="1" i="0" u="none" strike="noStrike" cap="none" normalizeH="0" baseline="0" dirty="0" smtClean="0">
              <a:ln>
                <a:noFill/>
              </a:ln>
              <a:solidFill>
                <a:schemeClr val="tx2"/>
              </a:solidFill>
              <a:effectLst/>
              <a:latin typeface="Arial" pitchFamily="34" charset="0"/>
              <a:cs typeface="B Tabassom" pitchFamily="2" charset="-78"/>
            </a:endParaRPr>
          </a:p>
        </p:txBody>
      </p:sp>
      <p:pic>
        <p:nvPicPr>
          <p:cNvPr id="10244" name="Picture 5" descr="http://www.bsmt.ir/tinymce/upload-files/pages/3667/1_1.jpg"/>
          <p:cNvPicPr>
            <a:picLocks noChangeAspect="1" noChangeArrowheads="1"/>
          </p:cNvPicPr>
          <p:nvPr/>
        </p:nvPicPr>
        <p:blipFill>
          <a:blip r:embed="rId2"/>
          <a:srcRect/>
          <a:stretch>
            <a:fillRect/>
          </a:stretch>
        </p:blipFill>
        <p:spPr bwMode="auto">
          <a:xfrm>
            <a:off x="0" y="457200"/>
            <a:ext cx="9525" cy="9525"/>
          </a:xfrm>
          <a:prstGeom prst="rect">
            <a:avLst/>
          </a:prstGeom>
          <a:noFill/>
        </p:spPr>
      </p:pic>
      <p:sp>
        <p:nvSpPr>
          <p:cNvPr id="10246" name="Rectangle 6"/>
          <p:cNvSpPr>
            <a:spLocks noChangeArrowheads="1"/>
          </p:cNvSpPr>
          <p:nvPr/>
        </p:nvSpPr>
        <p:spPr bwMode="auto">
          <a:xfrm>
            <a:off x="685800" y="2879467"/>
            <a:ext cx="8153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dirty="0" smtClean="0">
                <a:ln>
                  <a:noFill/>
                </a:ln>
                <a:solidFill>
                  <a:srgbClr val="002060"/>
                </a:solidFill>
                <a:effectLst/>
                <a:latin typeface="Calibri" pitchFamily="34" charset="0"/>
                <a:ea typeface="Calibri" pitchFamily="34" charset="0"/>
                <a:cs typeface="B Tabassom" pitchFamily="2" charset="-78"/>
              </a:rPr>
              <a:t>ش- </a:t>
            </a:r>
            <a:r>
              <a:rPr kumimoji="0" lang="ar-SA" sz="3200" b="1" i="0" u="none" strike="noStrike" cap="none" normalizeH="0" baseline="0" dirty="0" smtClean="0">
                <a:ln>
                  <a:noFill/>
                </a:ln>
                <a:solidFill>
                  <a:srgbClr val="002060"/>
                </a:solidFill>
                <a:effectLst/>
                <a:latin typeface="Times New Roman" pitchFamily="18" charset="0"/>
                <a:ea typeface="Times New Roman" pitchFamily="18" charset="0"/>
                <a:cs typeface="B Tabassom" pitchFamily="2" charset="-78"/>
              </a:rPr>
              <a:t>بهطور متوسط سرانه مصرف تخممرغ درایران در حال حاضر</a:t>
            </a:r>
            <a:r>
              <a:rPr kumimoji="0" lang="fa-IR" sz="3200" b="1" i="0" u="none" strike="noStrike" cap="none" normalizeH="0" baseline="0" dirty="0" smtClean="0">
                <a:ln>
                  <a:noFill/>
                </a:ln>
                <a:solidFill>
                  <a:srgbClr val="002060"/>
                </a:solidFill>
                <a:effectLst/>
                <a:latin typeface="Times New Roman" pitchFamily="18" charset="0"/>
                <a:ea typeface="Times New Roman" pitchFamily="18" charset="0"/>
                <a:cs typeface="B Tabassom" pitchFamily="2" charset="-78"/>
              </a:rPr>
              <a:t>11/4 ک</a:t>
            </a:r>
            <a:r>
              <a:rPr kumimoji="0" lang="ar-SA" sz="3200" b="1" i="0" u="none" strike="noStrike" cap="none" normalizeH="0" baseline="0" dirty="0" smtClean="0">
                <a:ln>
                  <a:noFill/>
                </a:ln>
                <a:solidFill>
                  <a:srgbClr val="002060"/>
                </a:solidFill>
                <a:effectLst/>
                <a:latin typeface="Times New Roman" pitchFamily="18" charset="0"/>
                <a:ea typeface="Times New Roman" pitchFamily="18" charset="0"/>
                <a:cs typeface="B Tabassom" pitchFamily="2" charset="-78"/>
              </a:rPr>
              <a:t>یلوگرم است که این رقم در کشورهای پیشرفته 24 کیلوگرم و متوسط جهانی آن 11 کیلوگرم است، یعنی معادل تقریبی متوسط جهانی. </a:t>
            </a:r>
            <a:endParaRPr kumimoji="0" lang="fa-IR" sz="3200" b="1" i="0" u="none" strike="noStrike" cap="none" normalizeH="0" baseline="0" dirty="0" smtClean="0">
              <a:ln>
                <a:noFill/>
              </a:ln>
              <a:solidFill>
                <a:srgbClr val="002060"/>
              </a:solidFill>
              <a:effectLst/>
              <a:latin typeface="Times New Roman" pitchFamily="18" charset="0"/>
              <a:ea typeface="Times New Roman" pitchFamily="18" charset="0"/>
              <a:cs typeface="B Tabassom"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fa-IR" sz="2800" b="1" dirty="0">
              <a:solidFill>
                <a:schemeClr val="accent2">
                  <a:lumMod val="75000"/>
                </a:schemeClr>
              </a:solidFill>
              <a:latin typeface="Times New Roman" pitchFamily="18" charset="0"/>
              <a:ea typeface="Times New Roman" pitchFamily="18" charset="0"/>
              <a:cs typeface="B Tabassom"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lang="fa-IR" sz="3200" b="1" dirty="0" smtClean="0">
                <a:solidFill>
                  <a:srgbClr val="FF6600"/>
                </a:solidFill>
                <a:latin typeface="Times New Roman" pitchFamily="18" charset="0"/>
                <a:ea typeface="Times New Roman" pitchFamily="18" charset="0"/>
                <a:cs typeface="B Tabassom" pitchFamily="2" charset="-78"/>
              </a:rPr>
              <a:t>س</a:t>
            </a:r>
            <a:r>
              <a:rPr kumimoji="0" lang="ar-SA" sz="3200" b="1" i="0" u="none" strike="noStrike" cap="none" normalizeH="0" baseline="0" dirty="0" smtClean="0">
                <a:ln>
                  <a:noFill/>
                </a:ln>
                <a:solidFill>
                  <a:srgbClr val="FF6600"/>
                </a:solidFill>
                <a:effectLst/>
                <a:latin typeface="Times New Roman" pitchFamily="18" charset="0"/>
                <a:ea typeface="Times New Roman" pitchFamily="18" charset="0"/>
                <a:cs typeface="B Tabassom" pitchFamily="2" charset="-78"/>
              </a:rPr>
              <a:t>رانه مصرف تخممرغ درایران حدود190عدد است،این سرانه در بسیاری از کشورهای در حال توسعه و توسعه یافته به بیش از 300 عدد </a:t>
            </a:r>
            <a:endParaRPr kumimoji="0" lang="fa-IR" sz="3200" b="1" i="0" u="none" strike="noStrike" cap="none" normalizeH="0" baseline="0" dirty="0" smtClean="0">
              <a:ln>
                <a:noFill/>
              </a:ln>
              <a:solidFill>
                <a:srgbClr val="FF6600"/>
              </a:solidFill>
              <a:effectLst/>
              <a:latin typeface="Times New Roman" pitchFamily="18" charset="0"/>
              <a:ea typeface="Times New Roman" pitchFamily="18" charset="0"/>
              <a:cs typeface="B Tabassom"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6600"/>
                </a:solidFill>
                <a:effectLst/>
                <a:latin typeface="Times New Roman" pitchFamily="18" charset="0"/>
                <a:ea typeface="Times New Roman" pitchFamily="18" charset="0"/>
                <a:cs typeface="B Tabassom" pitchFamily="2" charset="-78"/>
              </a:rPr>
              <a:t>تخم</a:t>
            </a:r>
            <a:r>
              <a:rPr kumimoji="0" lang="ar-SA" sz="3200" b="1" i="0" u="none" strike="noStrike" cap="none" normalizeH="0" baseline="0" dirty="0" smtClean="0">
                <a:ln>
                  <a:noFill/>
                </a:ln>
                <a:solidFill>
                  <a:srgbClr val="FF6600"/>
                </a:solidFill>
                <a:effectLst/>
                <a:latin typeface="Times New Roman" pitchFamily="18" charset="0"/>
                <a:ea typeface="Times New Roman" pitchFamily="18" charset="0"/>
                <a:cs typeface="B Tabassom" pitchFamily="2" charset="-78"/>
              </a:rPr>
              <a:t>مرغ هم می‌رسد.</a:t>
            </a:r>
            <a:endParaRPr kumimoji="0" lang="ar-SA" sz="3200" b="1" i="0" u="none" strike="noStrike" cap="none" normalizeH="0" baseline="0" dirty="0" smtClean="0">
              <a:ln>
                <a:noFill/>
              </a:ln>
              <a:solidFill>
                <a:srgbClr val="FF6600"/>
              </a:solidFill>
              <a:effectLst/>
              <a:latin typeface="Arial" pitchFamily="34" charset="0"/>
              <a:cs typeface="B Tabassom" pitchFamily="2" charset="-78"/>
            </a:endParaRPr>
          </a:p>
        </p:txBody>
      </p:sp>
      <p:pic>
        <p:nvPicPr>
          <p:cNvPr id="5" name="Picture 4" descr="C:\Users\pc\AppData\Local\Temp\Rar$DI02.244\002.jpg"/>
          <p:cNvPicPr/>
          <p:nvPr/>
        </p:nvPicPr>
        <p:blipFill>
          <a:blip r:embed="rId3"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5400" dirty="0" smtClean="0">
                <a:solidFill>
                  <a:srgbClr val="C00000"/>
                </a:solidFill>
                <a:cs typeface="B Titr" pitchFamily="2" charset="-78"/>
              </a:rPr>
              <a:t>راهبردها</a:t>
            </a:r>
            <a:endParaRPr lang="en-US" sz="5400" dirty="0">
              <a:solidFill>
                <a:srgbClr val="C00000"/>
              </a:solidFill>
              <a:cs typeface="B Titr" pitchFamily="2" charset="-78"/>
            </a:endParaRPr>
          </a:p>
        </p:txBody>
      </p:sp>
      <p:sp>
        <p:nvSpPr>
          <p:cNvPr id="3" name="Content Placeholder 2"/>
          <p:cNvSpPr>
            <a:spLocks noGrp="1"/>
          </p:cNvSpPr>
          <p:nvPr>
            <p:ph idx="1"/>
          </p:nvPr>
        </p:nvSpPr>
        <p:spPr>
          <a:xfrm>
            <a:off x="304800" y="1371600"/>
            <a:ext cx="8686800" cy="4525963"/>
          </a:xfrm>
        </p:spPr>
        <p:txBody>
          <a:bodyPr>
            <a:normAutofit fontScale="85000" lnSpcReduction="10000"/>
          </a:bodyPr>
          <a:lstStyle/>
          <a:p>
            <a:pPr algn="just" rtl="1">
              <a:buNone/>
            </a:pPr>
            <a:r>
              <a:rPr lang="ar-SA" b="1" dirty="0">
                <a:solidFill>
                  <a:schemeClr val="tx2">
                    <a:lumMod val="75000"/>
                  </a:schemeClr>
                </a:solidFill>
                <a:cs typeface="B Mitra" pitchFamily="2" charset="-78"/>
              </a:rPr>
              <a:t>الف-  ا</a:t>
            </a:r>
            <a:r>
              <a:rPr lang="ar-SA" b="1" dirty="0">
                <a:solidFill>
                  <a:schemeClr val="tx2">
                    <a:lumMod val="75000"/>
                  </a:schemeClr>
                </a:solidFill>
                <a:cs typeface="B Koodak" pitchFamily="2" charset="-78"/>
              </a:rPr>
              <a:t>لزام شناسنامه دار شدن تمامی تخم مرغ تولیدی کشور به منظور تسهیل ردیابی کیفی ، بهداشتی و قیمت مصرف کننده آن در داخل و یا صادرات</a:t>
            </a:r>
            <a:endParaRPr lang="en-US" b="1" dirty="0">
              <a:solidFill>
                <a:schemeClr val="tx2">
                  <a:lumMod val="75000"/>
                </a:schemeClr>
              </a:solidFill>
              <a:cs typeface="B Koodak" pitchFamily="2" charset="-78"/>
            </a:endParaRPr>
          </a:p>
          <a:p>
            <a:pPr algn="just" rtl="1">
              <a:buNone/>
            </a:pPr>
            <a:r>
              <a:rPr lang="ar-SA" b="1" dirty="0">
                <a:solidFill>
                  <a:schemeClr val="tx2">
                    <a:lumMod val="75000"/>
                  </a:schemeClr>
                </a:solidFill>
                <a:cs typeface="B Koodak" pitchFamily="2" charset="-78"/>
              </a:rPr>
              <a:t> </a:t>
            </a:r>
            <a:endParaRPr lang="en-US" b="1" dirty="0">
              <a:solidFill>
                <a:schemeClr val="tx2">
                  <a:lumMod val="75000"/>
                </a:schemeClr>
              </a:solidFill>
              <a:cs typeface="B Koodak" pitchFamily="2" charset="-78"/>
            </a:endParaRPr>
          </a:p>
          <a:p>
            <a:pPr algn="just" rtl="1">
              <a:buNone/>
            </a:pPr>
            <a:r>
              <a:rPr lang="ar-SA" b="1" dirty="0">
                <a:solidFill>
                  <a:schemeClr val="tx2">
                    <a:lumMod val="75000"/>
                  </a:schemeClr>
                </a:solidFill>
                <a:cs typeface="B Koodak" pitchFamily="2" charset="-78"/>
              </a:rPr>
              <a:t>ب- حمایت تسهیلاتی از صنایع آماده سازی ، بسته بندی و فراوری تخم مرغ بمنظور اصلاح فرایند بازاری ، ذخیره سازی و صادرات تخم مرغ </a:t>
            </a:r>
            <a:endParaRPr lang="en-US" b="1" dirty="0">
              <a:solidFill>
                <a:schemeClr val="tx2">
                  <a:lumMod val="75000"/>
                </a:schemeClr>
              </a:solidFill>
              <a:cs typeface="B Koodak" pitchFamily="2" charset="-78"/>
            </a:endParaRPr>
          </a:p>
          <a:p>
            <a:pPr algn="just" rtl="1">
              <a:buNone/>
            </a:pPr>
            <a:r>
              <a:rPr lang="ar-SA" b="1" dirty="0">
                <a:solidFill>
                  <a:schemeClr val="tx2">
                    <a:lumMod val="75000"/>
                  </a:schemeClr>
                </a:solidFill>
                <a:cs typeface="B Koodak" pitchFamily="2" charset="-78"/>
              </a:rPr>
              <a:t> </a:t>
            </a:r>
            <a:endParaRPr lang="en-US" b="1" dirty="0">
              <a:solidFill>
                <a:schemeClr val="tx2">
                  <a:lumMod val="75000"/>
                </a:schemeClr>
              </a:solidFill>
              <a:cs typeface="B Koodak" pitchFamily="2" charset="-78"/>
            </a:endParaRPr>
          </a:p>
          <a:p>
            <a:pPr algn="just" rtl="1">
              <a:buNone/>
            </a:pPr>
            <a:r>
              <a:rPr lang="ar-SA" b="1" dirty="0">
                <a:solidFill>
                  <a:schemeClr val="tx2">
                    <a:lumMod val="75000"/>
                  </a:schemeClr>
                </a:solidFill>
                <a:cs typeface="B Koodak" pitchFamily="2" charset="-78"/>
              </a:rPr>
              <a:t>ج- واگذاری صدور موافقت اصولی تاسیس و راه اندازی واحدهای متقاضی در تمامی بخش های صنعت مرغ تخمگذار به </a:t>
            </a:r>
            <a:r>
              <a:rPr lang="fa-IR" b="1" dirty="0" smtClean="0">
                <a:solidFill>
                  <a:schemeClr val="tx2">
                    <a:lumMod val="75000"/>
                  </a:schemeClr>
                </a:solidFill>
                <a:cs typeface="B Koodak" pitchFamily="2" charset="-78"/>
              </a:rPr>
              <a:t>تشکل صنفی </a:t>
            </a:r>
            <a:r>
              <a:rPr lang="ar-SA" b="1" dirty="0" smtClean="0">
                <a:solidFill>
                  <a:schemeClr val="tx2">
                    <a:lumMod val="75000"/>
                  </a:schemeClr>
                </a:solidFill>
                <a:cs typeface="B Koodak" pitchFamily="2" charset="-78"/>
              </a:rPr>
              <a:t>بمنظور </a:t>
            </a:r>
            <a:r>
              <a:rPr lang="ar-SA" b="1" dirty="0">
                <a:solidFill>
                  <a:schemeClr val="tx2">
                    <a:lumMod val="75000"/>
                  </a:schemeClr>
                </a:solidFill>
                <a:cs typeface="B Koodak" pitchFamily="2" charset="-78"/>
              </a:rPr>
              <a:t>حمایت از سرمایه های موجود ملی و هدایت سرمایه گذاری های جدید به مسیر صحیح و جلوگیری از هدر رفت منابع دولتی و </a:t>
            </a:r>
            <a:r>
              <a:rPr lang="ar-SA" b="1" dirty="0" smtClean="0">
                <a:solidFill>
                  <a:schemeClr val="tx2">
                    <a:lumMod val="75000"/>
                  </a:schemeClr>
                </a:solidFill>
                <a:cs typeface="B Koodak" pitchFamily="2" charset="-78"/>
              </a:rPr>
              <a:t>ملی</a:t>
            </a:r>
            <a:endParaRPr lang="en-US" b="1" dirty="0">
              <a:solidFill>
                <a:schemeClr val="tx2">
                  <a:lumMod val="75000"/>
                </a:schemeClr>
              </a:solidFill>
              <a:cs typeface="B Koodak" pitchFamily="2" charset="-78"/>
            </a:endParaRPr>
          </a:p>
          <a:p>
            <a:pPr algn="r">
              <a:buNone/>
            </a:pPr>
            <a:endParaRPr lang="en-US" dirty="0">
              <a:solidFill>
                <a:schemeClr val="tx2">
                  <a:lumMod val="75000"/>
                </a:schemeClr>
              </a:solidFill>
              <a:cs typeface="B Mitra" pitchFamily="2" charset="-78"/>
            </a:endParaRPr>
          </a:p>
        </p:txBody>
      </p:sp>
      <p:pic>
        <p:nvPicPr>
          <p:cNvPr id="4" name="Picture 3"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533400" y="762000"/>
            <a:ext cx="7924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B Mitra" pitchFamily="2" charset="-78"/>
              </a:rPr>
              <a:t>د- </a:t>
            </a: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B Koodak" pitchFamily="2" charset="-78"/>
              </a:rPr>
              <a:t>حمایت تسهیلاتی از توسعه کارخانجات مکانیزه تولید خوراک مرغ تخمگذار و حمایت قانونی از مصرف دان کارخانه ای در مرغداریها برای جلوگیری از هدر رفت بیش از استاندارد نهاده های خوراک در مرغداریها ، افزایش کیفیت دان آماده شده و در نتیجه افزایش بهره وری از خوراکی که عمده اقلام آن وارداتی بوده و عمدتا" در تولید سنتی دان در داخل مرغداری به ضایعات تبدیل شده و قیمت تمام شده را افزایش میدهد.</a:t>
            </a:r>
            <a:endPar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B Koodak"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fa-IR" sz="2400" b="1" dirty="0">
              <a:latin typeface="Times New Roman" pitchFamily="18" charset="0"/>
              <a:cs typeface="B Koodak"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2060"/>
                </a:solidFill>
                <a:effectLst/>
                <a:latin typeface="Times New Roman" pitchFamily="18" charset="0"/>
                <a:ea typeface="Times New Roman" pitchFamily="18" charset="0"/>
                <a:cs typeface="B Koodak" pitchFamily="2" charset="-78"/>
              </a:rPr>
              <a:t>ه- تدوین و تصویب نظامنامه  برنامه تولید در زنجیره مرغ تخمگذار و نحوه کنترل و نظارت قانونی صنفی برای اجرای نظامنامه با همکاری تشکلهای صنفی مرغ تخمگذار ،وزارت جهاد کشاورزی و سازمان دامپزشکی کشور</a:t>
            </a:r>
            <a:endParaRPr kumimoji="0" lang="fa-IR" sz="2400" b="1" i="0" u="none" strike="noStrike" cap="none" normalizeH="0" baseline="0" dirty="0" smtClean="0">
              <a:ln>
                <a:noFill/>
              </a:ln>
              <a:solidFill>
                <a:srgbClr val="002060"/>
              </a:solidFill>
              <a:effectLst/>
              <a:latin typeface="Times New Roman" pitchFamily="18" charset="0"/>
              <a:ea typeface="Times New Roman" pitchFamily="18" charset="0"/>
              <a:cs typeface="B Koodak"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Koodak"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C00000"/>
                </a:solidFill>
                <a:effectLst/>
                <a:latin typeface="Times New Roman" pitchFamily="18" charset="0"/>
                <a:ea typeface="Times New Roman" pitchFamily="18" charset="0"/>
                <a:cs typeface="B Koodak" pitchFamily="2" charset="-78"/>
              </a:rPr>
              <a:t>و- حمایت تسهیلاتی از راه اندازی پایانه های عمده فروشی و ناوگان توزیع تخم مرغ </a:t>
            </a:r>
            <a:endParaRPr kumimoji="0" lang="ar-SA" sz="2400" b="0" i="0" u="none" strike="noStrike" cap="none" normalizeH="0" baseline="0" dirty="0" smtClean="0">
              <a:ln>
                <a:noFill/>
              </a:ln>
              <a:solidFill>
                <a:srgbClr val="C00000"/>
              </a:solidFill>
              <a:effectLst/>
              <a:latin typeface="Arial" pitchFamily="34" charset="0"/>
              <a:cs typeface="B Koodak"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609600" y="353199"/>
            <a:ext cx="80772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fa-IR" sz="3200" b="1" i="0" u="none" strike="noStrike" cap="none" normalizeH="0" baseline="0" dirty="0" smtClean="0">
                <a:ln>
                  <a:noFill/>
                </a:ln>
                <a:solidFill>
                  <a:schemeClr val="tx1"/>
                </a:solidFill>
                <a:effectLst/>
                <a:latin typeface="Times New Roman" pitchFamily="18" charset="0"/>
                <a:ea typeface="Times New Roman" pitchFamily="18" charset="0"/>
                <a:cs typeface="B Kamran" pitchFamily="2" charset="-78"/>
              </a:rPr>
              <a:t>و</a:t>
            </a:r>
            <a:r>
              <a:rPr kumimoji="0" lang="ar-SA" sz="3600" b="1" i="0" u="none" strike="noStrike" cap="none" normalizeH="0" baseline="0" dirty="0" smtClean="0">
                <a:ln>
                  <a:noFill/>
                </a:ln>
                <a:solidFill>
                  <a:schemeClr val="tx1"/>
                </a:solidFill>
                <a:effectLst/>
                <a:latin typeface="Times New Roman" pitchFamily="18" charset="0"/>
                <a:ea typeface="Times New Roman" pitchFamily="18" charset="0"/>
                <a:cs typeface="B Kamran" pitchFamily="2" charset="-78"/>
              </a:rPr>
              <a:t>- </a:t>
            </a:r>
            <a:r>
              <a:rPr kumimoji="0" lang="fa-IR" sz="3600" b="1" i="0" u="none" strike="noStrike" cap="none" normalizeH="0" baseline="0" dirty="0" smtClean="0">
                <a:ln>
                  <a:noFill/>
                </a:ln>
                <a:solidFill>
                  <a:schemeClr val="tx1"/>
                </a:solidFill>
                <a:effectLst/>
                <a:latin typeface="Times New Roman" pitchFamily="18" charset="0"/>
                <a:ea typeface="Times New Roman" pitchFamily="18" charset="0"/>
                <a:cs typeface="B Kamran" pitchFamily="2" charset="-78"/>
              </a:rPr>
              <a:t>حمایت بیدریغ از صادرات ونیز</a:t>
            </a:r>
            <a:r>
              <a:rPr kumimoji="0" lang="ar-SA" sz="3600" b="1" i="0" u="none" strike="noStrike" cap="none" normalizeH="0" baseline="0" dirty="0" smtClean="0">
                <a:ln>
                  <a:noFill/>
                </a:ln>
                <a:solidFill>
                  <a:schemeClr val="tx1"/>
                </a:solidFill>
                <a:effectLst/>
                <a:latin typeface="Times New Roman" pitchFamily="18" charset="0"/>
                <a:ea typeface="Times New Roman" pitchFamily="18" charset="0"/>
                <a:cs typeface="B Kamran" pitchFamily="2" charset="-78"/>
              </a:rPr>
              <a:t>اهدای </a:t>
            </a:r>
            <a:r>
              <a:rPr kumimoji="0" lang="ar-SA" sz="3600" b="1" i="0" u="none" strike="noStrike" cap="none" normalizeH="0" baseline="0" dirty="0" smtClean="0">
                <a:ln>
                  <a:noFill/>
                </a:ln>
                <a:solidFill>
                  <a:schemeClr val="tx1"/>
                </a:solidFill>
                <a:effectLst/>
                <a:latin typeface="Times New Roman" pitchFamily="18" charset="0"/>
                <a:ea typeface="Times New Roman" pitchFamily="18" charset="0"/>
                <a:cs typeface="B Kamran" pitchFamily="2" charset="-78"/>
              </a:rPr>
              <a:t>تخم مرغ در زمانهای مازاد تولید بعنوان کمک های دولتی به کشورهای مورد نظر وزارت امور خارجه بجای اقلام دیگری که مزیت نسبی نداشته و یا بجای منابع مالی مصرفی در این موارد ، که میتواند پشتوانه تولید داخلی کشور خودمان باشد</a:t>
            </a:r>
            <a:r>
              <a:rPr kumimoji="0" lang="ar-SA" sz="3600" b="1" i="0" u="none" strike="noStrike" cap="none" normalizeH="0" baseline="0" dirty="0" smtClean="0">
                <a:ln>
                  <a:noFill/>
                </a:ln>
                <a:solidFill>
                  <a:schemeClr val="tx1"/>
                </a:solidFill>
                <a:effectLst/>
                <a:latin typeface="Times New Roman" pitchFamily="18" charset="0"/>
                <a:ea typeface="Times New Roman" pitchFamily="18" charset="0"/>
                <a:cs typeface="B Kamran" pitchFamily="2" charset="-78"/>
              </a:rPr>
              <a:t>.</a:t>
            </a:r>
            <a:endParaRPr kumimoji="0" lang="en-US" sz="3600" b="1" i="0" u="none" strike="noStrike" cap="none" normalizeH="0" baseline="0" dirty="0" smtClean="0">
              <a:ln>
                <a:noFill/>
              </a:ln>
              <a:solidFill>
                <a:srgbClr val="C00000"/>
              </a:solidFill>
              <a:effectLst/>
              <a:latin typeface="Arial" pitchFamily="34"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3600" b="1" i="0" u="none" strike="noStrike" cap="none" normalizeH="0" baseline="0" dirty="0" smtClean="0">
                <a:ln>
                  <a:noFill/>
                </a:ln>
                <a:solidFill>
                  <a:srgbClr val="C00000"/>
                </a:solidFill>
                <a:effectLst/>
                <a:latin typeface="Times New Roman" pitchFamily="18" charset="0"/>
                <a:ea typeface="Times New Roman" pitchFamily="18" charset="0"/>
                <a:cs typeface="B Kamran" pitchFamily="2" charset="-78"/>
              </a:rPr>
              <a:t>ز</a:t>
            </a:r>
            <a:r>
              <a:rPr kumimoji="0" lang="ar-SA" sz="3600" b="1" i="0" u="none" strike="noStrike" cap="none" normalizeH="0" baseline="0" dirty="0" smtClean="0">
                <a:ln>
                  <a:noFill/>
                </a:ln>
                <a:solidFill>
                  <a:srgbClr val="C00000"/>
                </a:solidFill>
                <a:effectLst/>
                <a:latin typeface="Times New Roman" pitchFamily="18" charset="0"/>
                <a:ea typeface="Times New Roman" pitchFamily="18" charset="0"/>
                <a:cs typeface="B Kamran" pitchFamily="2" charset="-78"/>
              </a:rPr>
              <a:t>- اصلاح ساختار فعلی بیمه مرغ تخمگذار و تاسیس صندوق بیمه تکمیلی زنجیره مرغ تخمگذار باهمکاری صندوق بیمه محصولات کشاورزی ، سایر بیمه ها و تشکل های صنفی </a:t>
            </a:r>
            <a:endParaRPr kumimoji="0" lang="fa-IR" sz="3600" b="1" i="0" u="none" strike="noStrike" cap="none" normalizeH="0" baseline="0" dirty="0" smtClean="0">
              <a:ln>
                <a:noFill/>
              </a:ln>
              <a:solidFill>
                <a:srgbClr val="C00000"/>
              </a:solidFill>
              <a:effectLst/>
              <a:latin typeface="Times New Roman" pitchFamily="18" charset="0"/>
              <a:ea typeface="Times New Roman" pitchFamily="18"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endParaRPr kumimoji="0" lang="en-US" sz="3600" b="1" i="0" u="none" strike="noStrike" cap="none" normalizeH="0" baseline="0" dirty="0" smtClean="0">
              <a:ln>
                <a:noFill/>
              </a:ln>
              <a:solidFill>
                <a:schemeClr val="tx1"/>
              </a:solidFill>
              <a:effectLst/>
              <a:latin typeface="Arial" pitchFamily="34"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fa-IR" sz="3600" b="1" i="0" u="none" strike="noStrike" cap="none" normalizeH="0" baseline="0" dirty="0" smtClean="0">
                <a:ln>
                  <a:noFill/>
                </a:ln>
                <a:solidFill>
                  <a:srgbClr val="0033CC"/>
                </a:solidFill>
                <a:effectLst/>
                <a:latin typeface="Times New Roman" pitchFamily="18" charset="0"/>
                <a:ea typeface="Times New Roman" pitchFamily="18" charset="0"/>
                <a:cs typeface="B Kamran" pitchFamily="2" charset="-78"/>
              </a:rPr>
              <a:t>ح</a:t>
            </a:r>
            <a:r>
              <a:rPr kumimoji="0" lang="ar-SA" sz="3600" b="1" i="0" u="none" strike="noStrike" cap="none" normalizeH="0" baseline="0" dirty="0" smtClean="0">
                <a:ln>
                  <a:noFill/>
                </a:ln>
                <a:solidFill>
                  <a:srgbClr val="0033CC"/>
                </a:solidFill>
                <a:effectLst/>
                <a:latin typeface="Times New Roman" pitchFamily="18" charset="0"/>
                <a:ea typeface="Times New Roman" pitchFamily="18" charset="0"/>
                <a:cs typeface="B Kamran" pitchFamily="2" charset="-78"/>
              </a:rPr>
              <a:t>- اصلاح ساختار پرورش پولت و افزایش بهره وری</a:t>
            </a:r>
            <a:endParaRPr kumimoji="0" lang="fa-IR" sz="3600" b="1" i="0" u="none" strike="noStrike" cap="none" normalizeH="0" baseline="0" dirty="0" smtClean="0">
              <a:ln>
                <a:noFill/>
              </a:ln>
              <a:solidFill>
                <a:srgbClr val="0033CC"/>
              </a:solidFill>
              <a:effectLst/>
              <a:latin typeface="Times New Roman" pitchFamily="18" charset="0"/>
              <a:ea typeface="Times New Roman" pitchFamily="18" charset="0"/>
              <a:cs typeface="B Kamra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SA" sz="3600" b="1" i="0" u="none" strike="noStrike" cap="none" normalizeH="0" baseline="0" dirty="0" smtClean="0">
                <a:ln>
                  <a:noFill/>
                </a:ln>
                <a:solidFill>
                  <a:srgbClr val="0033CC"/>
                </a:solidFill>
                <a:effectLst/>
                <a:latin typeface="Times New Roman" pitchFamily="18" charset="0"/>
                <a:ea typeface="Times New Roman" pitchFamily="18" charset="0"/>
                <a:cs typeface="B Kamran" pitchFamily="2" charset="-78"/>
              </a:rPr>
              <a:t> بر اساس روشهای نوین بین المللی</a:t>
            </a:r>
            <a:endParaRPr kumimoji="0" lang="ar-SA" sz="3600" b="1" i="0" u="none" strike="noStrike" cap="none" normalizeH="0" baseline="0" dirty="0" smtClean="0">
              <a:ln>
                <a:noFill/>
              </a:ln>
              <a:solidFill>
                <a:srgbClr val="0033CC"/>
              </a:solidFill>
              <a:effectLst/>
              <a:latin typeface="Arial" pitchFamily="34" charset="0"/>
              <a:cs typeface="B Kamran"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533400" y="609600"/>
            <a:ext cx="83058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Times New Roman" pitchFamily="18" charset="0"/>
                <a:ea typeface="Times New Roman" pitchFamily="18" charset="0"/>
                <a:cs typeface="B Davat" pitchFamily="2" charset="-78"/>
              </a:rPr>
              <a:t>ط</a:t>
            </a:r>
            <a:r>
              <a:rPr kumimoji="0" lang="ar-SA" sz="2800" b="1" i="0" u="none" strike="noStrike" cap="none" normalizeH="0" baseline="0" dirty="0" smtClean="0">
                <a:ln>
                  <a:noFill/>
                </a:ln>
                <a:solidFill>
                  <a:schemeClr val="tx1"/>
                </a:solidFill>
                <a:effectLst/>
                <a:latin typeface="Times New Roman" pitchFamily="18" charset="0"/>
                <a:ea typeface="Times New Roman" pitchFamily="18" charset="0"/>
                <a:cs typeface="B Davat" pitchFamily="2" charset="-78"/>
              </a:rPr>
              <a:t>- آموزش مستمرمرغداران و تصویب کاربرد گواهی آموزشی آن در شروع یا ادامه فعالیت مرغداری</a:t>
            </a:r>
            <a:endParaRPr kumimoji="0" lang="fa-IR" sz="2800" b="1" i="0" u="none" strike="noStrike" cap="none" normalizeH="0" baseline="0" dirty="0" smtClean="0">
              <a:ln>
                <a:noFill/>
              </a:ln>
              <a:solidFill>
                <a:schemeClr val="tx1"/>
              </a:solidFill>
              <a:effectLst/>
              <a:latin typeface="Times New Roman" pitchFamily="18" charset="0"/>
              <a:ea typeface="Times New Roman" pitchFamily="18" charset="0"/>
              <a:cs typeface="B Davat"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B Dava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B050"/>
                </a:solidFill>
                <a:effectLst/>
                <a:latin typeface="Times New Roman" pitchFamily="18" charset="0"/>
                <a:ea typeface="Times New Roman" pitchFamily="18" charset="0"/>
                <a:cs typeface="B Davat" pitchFamily="2" charset="-78"/>
              </a:rPr>
              <a:t>ی</a:t>
            </a:r>
            <a:r>
              <a:rPr kumimoji="0" lang="ar-SA" sz="2800" b="1" i="0" u="none" strike="noStrike" cap="none" normalizeH="0" baseline="0" dirty="0" smtClean="0">
                <a:ln>
                  <a:noFill/>
                </a:ln>
                <a:solidFill>
                  <a:srgbClr val="00B050"/>
                </a:solidFill>
                <a:effectLst/>
                <a:latin typeface="Times New Roman" pitchFamily="18" charset="0"/>
                <a:ea typeface="Times New Roman" pitchFamily="18" charset="0"/>
                <a:cs typeface="B Davat" pitchFamily="2" charset="-78"/>
              </a:rPr>
              <a:t>- اصلاح و بهینه سازی روشهای جیره نویسی و اصول تغذیه در مرغ تخمگذار و پولت بر مبنای توانمندیهای منابع داخلی از مواد اولیه و جایگزین های مناسب در جهت افزایش بهره وری و کاهش وابستگی خارجی و کاهش هزینه ها و همچنین افزایش کیفیت بهداشتی مواد اولیه و خوراک آماده طیور</a:t>
            </a:r>
            <a:endParaRPr kumimoji="0" lang="fa-IR" sz="2800" b="1" i="0" u="none" strike="noStrike" cap="none" normalizeH="0" baseline="0" dirty="0" smtClean="0">
              <a:ln>
                <a:noFill/>
              </a:ln>
              <a:solidFill>
                <a:srgbClr val="00B050"/>
              </a:solidFill>
              <a:effectLst/>
              <a:latin typeface="Times New Roman" pitchFamily="18" charset="0"/>
              <a:ea typeface="Times New Roman" pitchFamily="18" charset="0"/>
              <a:cs typeface="B Dava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fa-IR" sz="2800" b="1" dirty="0">
              <a:latin typeface="Times New Roman" pitchFamily="18" charset="0"/>
              <a:cs typeface="B Dava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B Dava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FF6600"/>
                </a:solidFill>
                <a:effectLst/>
                <a:latin typeface="Times New Roman" pitchFamily="18" charset="0"/>
                <a:ea typeface="Times New Roman" pitchFamily="18" charset="0"/>
                <a:cs typeface="B Davat" pitchFamily="2" charset="-78"/>
              </a:rPr>
              <a:t>س</a:t>
            </a:r>
            <a:r>
              <a:rPr kumimoji="0" lang="ar-SA" sz="2800" b="1" i="0" u="none" strike="noStrike" cap="none" normalizeH="0" baseline="0" dirty="0" smtClean="0">
                <a:ln>
                  <a:noFill/>
                </a:ln>
                <a:solidFill>
                  <a:srgbClr val="FF6600"/>
                </a:solidFill>
                <a:effectLst/>
                <a:latin typeface="Times New Roman" pitchFamily="18" charset="0"/>
                <a:ea typeface="Times New Roman" pitchFamily="18" charset="0"/>
                <a:cs typeface="B Davat" pitchFamily="2" charset="-78"/>
              </a:rPr>
              <a:t>- ترویج مصرف تخم مرغ و فراورده های آن و افزایش سرانه مصرف</a:t>
            </a:r>
            <a:endParaRPr kumimoji="0" lang="fa-IR" sz="2800" b="1" i="0" u="none" strike="noStrike" cap="none" normalizeH="0" baseline="0" dirty="0" smtClean="0">
              <a:ln>
                <a:noFill/>
              </a:ln>
              <a:solidFill>
                <a:srgbClr val="FF6600"/>
              </a:solidFill>
              <a:effectLst/>
              <a:latin typeface="Times New Roman" pitchFamily="18" charset="0"/>
              <a:ea typeface="Times New Roman" pitchFamily="18" charset="0"/>
              <a:cs typeface="B Dava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6600"/>
                </a:solidFill>
                <a:effectLst/>
                <a:latin typeface="Times New Roman" pitchFamily="18" charset="0"/>
                <a:ea typeface="Times New Roman" pitchFamily="18" charset="0"/>
                <a:cs typeface="B Davat" pitchFamily="2" charset="-78"/>
              </a:rPr>
              <a:t> تخم مرغ در جامعه بمنظور بهره گیری حداکثری از پتانسیل تولیدی این معجزه الهی در بهبود سرانه دریافت پروتئینی جامعه بویژه در گروههای هدف </a:t>
            </a:r>
            <a:endParaRPr kumimoji="0" lang="fa-IR" sz="2800" b="1" i="0" u="none" strike="noStrike" cap="none" normalizeH="0" baseline="0" dirty="0" smtClean="0">
              <a:ln>
                <a:noFill/>
              </a:ln>
              <a:solidFill>
                <a:srgbClr val="FF6600"/>
              </a:solidFill>
              <a:effectLst/>
              <a:latin typeface="Times New Roman" pitchFamily="18" charset="0"/>
              <a:ea typeface="Times New Roman" pitchFamily="18" charset="0"/>
              <a:cs typeface="B Dava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6600"/>
                </a:solidFill>
                <a:effectLst/>
                <a:latin typeface="Times New Roman" pitchFamily="18" charset="0"/>
                <a:ea typeface="Times New Roman" pitchFamily="18" charset="0"/>
                <a:cs typeface="B Davat" pitchFamily="2" charset="-78"/>
              </a:rPr>
              <a:t>کودک و نوجوان ، زنان باردار و شیرده</a:t>
            </a:r>
            <a:endParaRPr kumimoji="0" lang="ar-SA" sz="2800" b="1" i="0" u="none" strike="noStrike" cap="none" normalizeH="0" baseline="0" dirty="0" smtClean="0">
              <a:ln>
                <a:noFill/>
              </a:ln>
              <a:solidFill>
                <a:srgbClr val="FF6600"/>
              </a:solidFill>
              <a:effectLst/>
              <a:latin typeface="Arial" pitchFamily="34" charset="0"/>
              <a:cs typeface="B Davat"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791200"/>
            <a:ext cx="1066800" cy="10668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None/>
            </a:pPr>
            <a:r>
              <a:rPr lang="fa-IR" dirty="0" smtClean="0"/>
              <a:t>ع – حمایت از طرح تولید کنسرو گوشت مرغ تخمگذار برای مصرف در سبد خانوار و صادرات در جهت تنظیم بازار تخم مرغ</a:t>
            </a:r>
          </a:p>
          <a:p>
            <a:pPr algn="just" rtl="1">
              <a:buNone/>
            </a:pPr>
            <a:endParaRPr lang="fa-IR" dirty="0" smtClean="0"/>
          </a:p>
          <a:p>
            <a:pPr algn="just" rtl="1">
              <a:buNone/>
            </a:pPr>
            <a:r>
              <a:rPr lang="fa-IR" dirty="0" smtClean="0"/>
              <a:t>ف- اقدام سازمان دامپزشکی برای اخذ کد صادراتی اتحادیه اروپا در خصوص فراورده های تخم مرغ </a:t>
            </a:r>
          </a:p>
          <a:p>
            <a:pPr algn="just" rtl="1">
              <a:buNone/>
            </a:pPr>
            <a:endParaRPr lang="en-US" dirty="0"/>
          </a:p>
        </p:txBody>
      </p:sp>
      <p:pic>
        <p:nvPicPr>
          <p:cNvPr id="4" name="Picture 3" descr="C:\Users\pc\AppData\Local\Temp\Rar$DI02.244\002.jpg"/>
          <p:cNvPicPr/>
          <p:nvPr/>
        </p:nvPicPr>
        <p:blipFill>
          <a:blip r:embed="rId2" cstate="print"/>
          <a:srcRect/>
          <a:stretch>
            <a:fillRect/>
          </a:stretch>
        </p:blipFill>
        <p:spPr bwMode="auto">
          <a:xfrm>
            <a:off x="0" y="5791200"/>
            <a:ext cx="1066800" cy="10668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114800"/>
            <a:ext cx="8458200" cy="1222375"/>
          </a:xfrm>
        </p:spPr>
        <p:txBody>
          <a:bodyPr>
            <a:normAutofit fontScale="90000"/>
          </a:bodyPr>
          <a:lstStyle/>
          <a:p>
            <a:r>
              <a:rPr lang="en-US" sz="4400" b="1" dirty="0" err="1" smtClean="0">
                <a:solidFill>
                  <a:srgbClr val="7030A0"/>
                </a:solidFill>
              </a:rPr>
              <a:t>Chenge</a:t>
            </a:r>
            <a:r>
              <a:rPr lang="en-US" sz="4400" b="1" dirty="0" smtClean="0">
                <a:solidFill>
                  <a:srgbClr val="7030A0"/>
                </a:solidFill>
              </a:rPr>
              <a:t>  your  attitude</a:t>
            </a:r>
            <a:r>
              <a:rPr lang="en-US" sz="4400" b="1" dirty="0" smtClean="0"/>
              <a:t>,</a:t>
            </a:r>
            <a:r>
              <a:rPr lang="en-US" b="1" dirty="0" smtClean="0"/>
              <a:t/>
            </a:r>
            <a:br>
              <a:rPr lang="en-US" b="1" dirty="0" smtClean="0"/>
            </a:br>
            <a:r>
              <a:rPr lang="en-US" b="1" dirty="0" smtClean="0"/>
              <a:t>                                  </a:t>
            </a:r>
            <a:r>
              <a:rPr lang="en-US" sz="4800" b="1" dirty="0" err="1" smtClean="0">
                <a:solidFill>
                  <a:srgbClr val="C00000"/>
                </a:solidFill>
              </a:rPr>
              <a:t>chenge</a:t>
            </a:r>
            <a:r>
              <a:rPr lang="en-US" sz="4800" b="1" dirty="0" smtClean="0">
                <a:solidFill>
                  <a:srgbClr val="C00000"/>
                </a:solidFill>
              </a:rPr>
              <a:t>  your  life</a:t>
            </a:r>
            <a:endParaRPr lang="en-US" sz="4800" b="1" dirty="0">
              <a:solidFill>
                <a:srgbClr val="C00000"/>
              </a:solidFill>
            </a:endParaRPr>
          </a:p>
        </p:txBody>
      </p:sp>
      <p:sp>
        <p:nvSpPr>
          <p:cNvPr id="3" name="Subtitle 2"/>
          <p:cNvSpPr>
            <a:spLocks noGrp="1"/>
          </p:cNvSpPr>
          <p:nvPr>
            <p:ph type="subTitle" idx="1"/>
          </p:nvPr>
        </p:nvSpPr>
        <p:spPr>
          <a:xfrm>
            <a:off x="304800" y="2438400"/>
            <a:ext cx="8458200" cy="914400"/>
          </a:xfrm>
        </p:spPr>
        <p:txBody>
          <a:bodyPr>
            <a:noAutofit/>
          </a:bodyPr>
          <a:lstStyle/>
          <a:p>
            <a:pPr algn="ctr"/>
            <a:r>
              <a:rPr lang="fa-IR" sz="6000" dirty="0" smtClean="0">
                <a:solidFill>
                  <a:srgbClr val="7030A0"/>
                </a:solidFill>
                <a:cs typeface="B Farnaz" pitchFamily="2" charset="-78"/>
              </a:rPr>
              <a:t>تغییر دیدگاه</a:t>
            </a:r>
          </a:p>
          <a:p>
            <a:pPr algn="ctr"/>
            <a:r>
              <a:rPr lang="fa-IR" sz="6000" dirty="0" smtClean="0">
                <a:cs typeface="B Farnaz" pitchFamily="2" charset="-78"/>
              </a:rPr>
              <a:t> </a:t>
            </a:r>
            <a:r>
              <a:rPr lang="fa-IR" sz="6000" dirty="0" smtClean="0">
                <a:solidFill>
                  <a:srgbClr val="C00000"/>
                </a:solidFill>
                <a:cs typeface="B Farnaz" pitchFamily="2" charset="-78"/>
              </a:rPr>
              <a:t>کلید ورود به آینده ای پایدار و مطمئن</a:t>
            </a:r>
            <a:endParaRPr lang="en-US" sz="6000" dirty="0">
              <a:solidFill>
                <a:srgbClr val="C00000"/>
              </a:solidFill>
              <a:cs typeface="B Farnaz" pitchFamily="2" charset="-78"/>
            </a:endParaRPr>
          </a:p>
        </p:txBody>
      </p:sp>
      <p:pic>
        <p:nvPicPr>
          <p:cNvPr id="4" name="Picture 3" descr="C:\Users\pc\AppData\Local\Temp\Rar$DI02.244\002.jpg"/>
          <p:cNvPicPr/>
          <p:nvPr/>
        </p:nvPicPr>
        <p:blipFill>
          <a:blip r:embed="rId2" cstate="print"/>
          <a:srcRect/>
          <a:stretch>
            <a:fillRect/>
          </a:stretch>
        </p:blipFill>
        <p:spPr bwMode="auto">
          <a:xfrm>
            <a:off x="0" y="5791200"/>
            <a:ext cx="1066800" cy="1066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0" y="152400"/>
          <a:ext cx="9144000" cy="6731000"/>
        </p:xfrm>
        <a:graphic>
          <a:graphicData uri="http://schemas.openxmlformats.org/drawingml/2006/table">
            <a:tbl>
              <a:tblPr rtl="1"/>
              <a:tblGrid>
                <a:gridCol w="2059691"/>
                <a:gridCol w="1738851"/>
                <a:gridCol w="2499894"/>
                <a:gridCol w="2845564"/>
              </a:tblGrid>
              <a:tr h="406400">
                <a:tc>
                  <a:txBody>
                    <a:bodyPr/>
                    <a:lstStyle/>
                    <a:p>
                      <a:pPr marL="0" marR="0" algn="ctr" rtl="1">
                        <a:spcBef>
                          <a:spcPts val="0"/>
                        </a:spcBef>
                        <a:spcAft>
                          <a:spcPts val="0"/>
                        </a:spcAft>
                      </a:pPr>
                      <a:r>
                        <a:rPr lang="fa-IR" sz="1300" b="1" dirty="0">
                          <a:latin typeface="Times New Roman"/>
                          <a:ea typeface="Times New Roman"/>
                          <a:cs typeface="B Roya" pitchFamily="2" charset="-78"/>
                        </a:rPr>
                        <a:t>سال</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جمعیت کشور</a:t>
                      </a:r>
                      <a:endParaRPr lang="en-US" sz="1300" b="1" dirty="0">
                        <a:latin typeface="Times New Roman"/>
                        <a:ea typeface="Times New Roman"/>
                        <a:cs typeface="B Roya" pitchFamily="2" charset="-78"/>
                      </a:endParaRPr>
                    </a:p>
                    <a:p>
                      <a:pPr marL="0" marR="0" algn="ctr" rtl="1">
                        <a:spcBef>
                          <a:spcPts val="0"/>
                        </a:spcBef>
                        <a:spcAft>
                          <a:spcPts val="0"/>
                        </a:spcAft>
                      </a:pPr>
                      <a:r>
                        <a:rPr lang="fa-IR" sz="1300" b="1" dirty="0">
                          <a:latin typeface="Times New Roman"/>
                          <a:ea typeface="Times New Roman"/>
                          <a:cs typeface="B Roya" pitchFamily="2" charset="-78"/>
                        </a:rPr>
                        <a:t>(میلیون نفر)</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تولید تخم مرغ</a:t>
                      </a:r>
                      <a:endParaRPr lang="en-US" sz="1300" b="1" dirty="0">
                        <a:latin typeface="Times New Roman"/>
                        <a:ea typeface="Times New Roman"/>
                        <a:cs typeface="B Roya" pitchFamily="2" charset="-78"/>
                      </a:endParaRPr>
                    </a:p>
                    <a:p>
                      <a:pPr marL="0" marR="0" algn="ctr" rtl="1">
                        <a:spcBef>
                          <a:spcPts val="0"/>
                        </a:spcBef>
                        <a:spcAft>
                          <a:spcPts val="0"/>
                        </a:spcAft>
                      </a:pPr>
                      <a:r>
                        <a:rPr lang="fa-IR" sz="1300" b="1" dirty="0">
                          <a:latin typeface="Times New Roman"/>
                          <a:ea typeface="Times New Roman"/>
                          <a:cs typeface="B Roya" pitchFamily="2" charset="-78"/>
                        </a:rPr>
                        <a:t>(هزارتن)</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سرانه مصرف</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1346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26/5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27/5(صنعتی</a:t>
                      </a:r>
                      <a:r>
                        <a:rPr lang="fa-IR" sz="1300" b="1" dirty="0">
                          <a:latin typeface="Times New Roman"/>
                          <a:ea typeface="Times New Roman"/>
                          <a:cs typeface="B Roya" pitchFamily="2" charset="-78"/>
                        </a:rPr>
                        <a:t>)</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gn="ctr" rtl="1">
                        <a:spcBef>
                          <a:spcPts val="0"/>
                        </a:spcBef>
                        <a:spcAft>
                          <a:spcPts val="0"/>
                        </a:spcAft>
                      </a:pPr>
                      <a:r>
                        <a:rPr lang="fa-IR" sz="1300" b="1" dirty="0">
                          <a:latin typeface="Times New Roman"/>
                          <a:ea typeface="Times New Roman"/>
                          <a:cs typeface="B Roya" pitchFamily="2" charset="-78"/>
                        </a:rPr>
                        <a:t>1347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27/3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36(صنعتی)</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24</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1348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28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36/3(صنعتی</a:t>
                      </a:r>
                      <a:r>
                        <a:rPr lang="fa-IR" sz="1300" b="1" dirty="0">
                          <a:latin typeface="Times New Roman"/>
                          <a:ea typeface="Times New Roman"/>
                          <a:cs typeface="B Roya" pitchFamily="2" charset="-78"/>
                        </a:rPr>
                        <a:t>)</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24</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1349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29/7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44(صنعتی)</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27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1350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30/5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55(صنعتی)</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33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1368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54</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281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87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1369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315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95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a:latin typeface="Times New Roman"/>
                          <a:ea typeface="Times New Roman"/>
                          <a:cs typeface="B Roya" pitchFamily="2" charset="-78"/>
                        </a:rPr>
                        <a:t>1370</a:t>
                      </a:r>
                      <a:endParaRPr lang="en-US" sz="1300" b="1">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340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102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a:latin typeface="Times New Roman"/>
                          <a:ea typeface="Times New Roman"/>
                          <a:cs typeface="B Roya" pitchFamily="2" charset="-78"/>
                        </a:rPr>
                        <a:t>390</a:t>
                      </a:r>
                      <a:endParaRPr lang="en-US" sz="1300" b="1">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113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450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130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516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145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1374</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60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465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130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60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487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135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61/1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470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128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62/1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498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a:latin typeface="Times New Roman"/>
                          <a:ea typeface="Times New Roman"/>
                          <a:cs typeface="B Roya" pitchFamily="2" charset="-78"/>
                        </a:rPr>
                        <a:t>133</a:t>
                      </a:r>
                      <a:endParaRPr lang="en-US" sz="1300" b="1">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63/1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570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a:latin typeface="Times New Roman"/>
                          <a:ea typeface="Times New Roman"/>
                          <a:cs typeface="B Roya" pitchFamily="2" charset="-78"/>
                        </a:rPr>
                        <a:t>150</a:t>
                      </a:r>
                      <a:endParaRPr lang="en-US" sz="1300" b="1">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1379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64/2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579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150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65/3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581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a:latin typeface="Times New Roman"/>
                          <a:ea typeface="Times New Roman"/>
                          <a:cs typeface="B Roya" pitchFamily="2" charset="-78"/>
                        </a:rPr>
                        <a:t>142</a:t>
                      </a:r>
                      <a:endParaRPr lang="en-US" sz="1300" b="1">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66/3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547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133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67/3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629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147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a:latin typeface="Times New Roman"/>
                          <a:ea typeface="Times New Roman"/>
                          <a:cs typeface="B Roya" pitchFamily="2" charset="-78"/>
                        </a:rPr>
                        <a:t>1383</a:t>
                      </a:r>
                      <a:endParaRPr lang="en-US" sz="1300" b="1">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68/3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656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158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1384</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69/4</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759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a:latin typeface="Times New Roman"/>
                          <a:ea typeface="Times New Roman"/>
                          <a:cs typeface="B Roya" pitchFamily="2" charset="-78"/>
                        </a:rPr>
                        <a:t>173</a:t>
                      </a:r>
                      <a:endParaRPr lang="en-US" sz="1300" b="1">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70/5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677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153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71/5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703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162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72/6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727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162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73/6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751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167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1389</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74/7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767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167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1390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700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162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1391</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76</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912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190</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1392</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77</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893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185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spcBef>
                          <a:spcPts val="0"/>
                        </a:spcBef>
                        <a:spcAft>
                          <a:spcPts val="0"/>
                        </a:spcAft>
                      </a:pPr>
                      <a:r>
                        <a:rPr lang="fa-IR" sz="1300" b="1" dirty="0">
                          <a:latin typeface="Times New Roman"/>
                          <a:ea typeface="Times New Roman"/>
                          <a:cs typeface="B Roya" pitchFamily="2" charset="-78"/>
                        </a:rPr>
                        <a:t>1393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smtClean="0">
                          <a:latin typeface="Times New Roman"/>
                          <a:ea typeface="Times New Roman"/>
                          <a:cs typeface="B Roya" pitchFamily="2" charset="-78"/>
                        </a:rPr>
                        <a:t>77/8</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925</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1300" b="1" dirty="0">
                          <a:latin typeface="Times New Roman"/>
                          <a:ea typeface="Times New Roman"/>
                          <a:cs typeface="B Roya" pitchFamily="2" charset="-78"/>
                        </a:rPr>
                        <a:t>183</a:t>
                      </a:r>
                      <a:endParaRPr lang="en-US" sz="1300" b="1" dirty="0">
                        <a:latin typeface="Times New Roman"/>
                        <a:ea typeface="Times New Roman"/>
                        <a:cs typeface="B Roya" pitchFamily="2" charset="-78"/>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NY\Desktop\Scanned at 9-28-2015 14-20 PM.jpg"/>
          <p:cNvPicPr>
            <a:picLocks noChangeAspect="1" noChangeArrowheads="1"/>
          </p:cNvPicPr>
          <p:nvPr/>
        </p:nvPicPr>
        <p:blipFill>
          <a:blip r:embed="rId2" cstate="print"/>
          <a:srcRect/>
          <a:stretch>
            <a:fillRect/>
          </a:stretch>
        </p:blipFill>
        <p:spPr bwMode="auto">
          <a:xfrm>
            <a:off x="-533400" y="0"/>
            <a:ext cx="10287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C00000"/>
                </a:solidFill>
                <a:cs typeface="B Titr" pitchFamily="2" charset="-78"/>
              </a:rPr>
              <a:t>مقدمه</a:t>
            </a:r>
            <a:endParaRPr lang="en-US" dirty="0">
              <a:solidFill>
                <a:srgbClr val="C00000"/>
              </a:solidFill>
              <a:cs typeface="B Titr" pitchFamily="2" charset="-78"/>
            </a:endParaRPr>
          </a:p>
        </p:txBody>
      </p:sp>
      <p:sp>
        <p:nvSpPr>
          <p:cNvPr id="3" name="Content Placeholder 2"/>
          <p:cNvSpPr>
            <a:spLocks noGrp="1"/>
          </p:cNvSpPr>
          <p:nvPr>
            <p:ph idx="1"/>
          </p:nvPr>
        </p:nvSpPr>
        <p:spPr>
          <a:xfrm>
            <a:off x="457200" y="1295400"/>
            <a:ext cx="8686800" cy="4525963"/>
          </a:xfrm>
        </p:spPr>
        <p:txBody>
          <a:bodyPr>
            <a:normAutofit fontScale="92500" lnSpcReduction="20000"/>
          </a:bodyPr>
          <a:lstStyle/>
          <a:p>
            <a:pPr algn="just" rtl="1">
              <a:buFont typeface="Wingdings" pitchFamily="2" charset="2"/>
              <a:buChar char="q"/>
            </a:pPr>
            <a:r>
              <a:rPr lang="fa-IR" b="1" dirty="0">
                <a:solidFill>
                  <a:schemeClr val="accent6">
                    <a:lumMod val="50000"/>
                  </a:schemeClr>
                </a:solidFill>
                <a:cs typeface="B Mitra" pitchFamily="2" charset="-78"/>
              </a:rPr>
              <a:t>بايد بگوئيم كه متاسفانه </a:t>
            </a:r>
            <a:r>
              <a:rPr lang="fa-IR" b="1" dirty="0" smtClean="0">
                <a:solidFill>
                  <a:schemeClr val="accent6">
                    <a:lumMod val="50000"/>
                  </a:schemeClr>
                </a:solidFill>
                <a:cs typeface="B Mitra" pitchFamily="2" charset="-78"/>
              </a:rPr>
              <a:t>تا سال گذشته ،كاركرد </a:t>
            </a:r>
            <a:r>
              <a:rPr lang="fa-IR" b="1" dirty="0">
                <a:solidFill>
                  <a:schemeClr val="accent6">
                    <a:lumMod val="50000"/>
                  </a:schemeClr>
                </a:solidFill>
                <a:cs typeface="B Mitra" pitchFamily="2" charset="-78"/>
              </a:rPr>
              <a:t>صنعت مرغداري و رويكرد دولتي در تنظيم بازار تخم مرغ با 40 سال پيش تفاوتي </a:t>
            </a:r>
            <a:r>
              <a:rPr lang="fa-IR" b="1" dirty="0" smtClean="0">
                <a:solidFill>
                  <a:schemeClr val="accent6">
                    <a:lumMod val="50000"/>
                  </a:schemeClr>
                </a:solidFill>
                <a:cs typeface="B Mitra" pitchFamily="2" charset="-78"/>
              </a:rPr>
              <a:t>نداشت </a:t>
            </a:r>
            <a:r>
              <a:rPr lang="fa-IR" b="1" dirty="0">
                <a:solidFill>
                  <a:schemeClr val="accent6">
                    <a:lumMod val="50000"/>
                  </a:schemeClr>
                </a:solidFill>
                <a:cs typeface="B Mitra" pitchFamily="2" charset="-78"/>
              </a:rPr>
              <a:t>و اين ناشي از اشتباهات و كوتاهي هاي متوليان صنف و مسئولان سياست گذار ذيربط </a:t>
            </a:r>
            <a:r>
              <a:rPr lang="fa-IR" b="1" dirty="0" smtClean="0">
                <a:solidFill>
                  <a:schemeClr val="accent6">
                    <a:lumMod val="50000"/>
                  </a:schemeClr>
                </a:solidFill>
                <a:cs typeface="B Mitra" pitchFamily="2" charset="-78"/>
              </a:rPr>
              <a:t>بوده که خوشبختانه با رویکرد جدید وزارت جهاد کشاورزی رو به بهبود است. </a:t>
            </a:r>
            <a:endParaRPr lang="en-US" b="1" dirty="0" smtClean="0">
              <a:solidFill>
                <a:schemeClr val="accent6">
                  <a:lumMod val="50000"/>
                </a:schemeClr>
              </a:solidFill>
              <a:cs typeface="B Mitra" pitchFamily="2" charset="-78"/>
            </a:endParaRPr>
          </a:p>
          <a:p>
            <a:pPr algn="just" rtl="1">
              <a:buNone/>
            </a:pPr>
            <a:endParaRPr lang="fa-IR" b="1" dirty="0" smtClean="0">
              <a:solidFill>
                <a:schemeClr val="accent6">
                  <a:lumMod val="50000"/>
                </a:schemeClr>
              </a:solidFill>
              <a:cs typeface="B Mitra" pitchFamily="2" charset="-78"/>
            </a:endParaRPr>
          </a:p>
          <a:p>
            <a:pPr algn="just" rtl="1">
              <a:buFont typeface="Wingdings" pitchFamily="2" charset="2"/>
              <a:buChar char="q"/>
            </a:pPr>
            <a:r>
              <a:rPr lang="fa-IR" b="1" dirty="0" smtClean="0">
                <a:solidFill>
                  <a:srgbClr val="002060"/>
                </a:solidFill>
                <a:cs typeface="B Mitra" pitchFamily="2" charset="-78"/>
              </a:rPr>
              <a:t>گرچه </a:t>
            </a:r>
            <a:r>
              <a:rPr lang="fa-IR" b="1" dirty="0">
                <a:solidFill>
                  <a:srgbClr val="002060"/>
                </a:solidFill>
                <a:cs typeface="B Mitra" pitchFamily="2" charset="-78"/>
              </a:rPr>
              <a:t>صنعت در نيمه دوم از </a:t>
            </a:r>
            <a:r>
              <a:rPr lang="fa-IR" b="1" dirty="0" smtClean="0">
                <a:solidFill>
                  <a:srgbClr val="002060"/>
                </a:solidFill>
                <a:cs typeface="B Mitra" pitchFamily="2" charset="-78"/>
              </a:rPr>
              <a:t>60 سال </a:t>
            </a:r>
            <a:r>
              <a:rPr lang="fa-IR" b="1" dirty="0">
                <a:solidFill>
                  <a:srgbClr val="002060"/>
                </a:solidFill>
                <a:cs typeface="B Mitra" pitchFamily="2" charset="-78"/>
              </a:rPr>
              <a:t>عمر خود در بخش توليد، به موفقيت هاي چشمگيري دست يافته چنانكه امروز با بيش از 900 هزار تن توليد تخم مرغ در سال مقام دهم توليد در دنيا را احراز كرده ولي بازار فروش داخلي و صادرات طي اين سالها دچار چالش جدي بوده است.</a:t>
            </a:r>
            <a:endParaRPr lang="en-US" b="1" dirty="0">
              <a:solidFill>
                <a:srgbClr val="002060"/>
              </a:solidFill>
              <a:cs typeface="B Mitra" pitchFamily="2" charset="-78"/>
            </a:endParaRPr>
          </a:p>
          <a:p>
            <a:pPr algn="just">
              <a:buFont typeface="Wingdings" pitchFamily="2" charset="2"/>
              <a:buChar char="q"/>
            </a:pPr>
            <a:endParaRPr lang="en-US" b="1" dirty="0"/>
          </a:p>
        </p:txBody>
      </p:sp>
      <p:pic>
        <p:nvPicPr>
          <p:cNvPr id="4" name="Picture 3"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686800" cy="6001643"/>
          </a:xfrm>
          <a:prstGeom prst="rect">
            <a:avLst/>
          </a:prstGeom>
        </p:spPr>
        <p:txBody>
          <a:bodyPr wrap="square">
            <a:spAutoFit/>
          </a:bodyPr>
          <a:lstStyle/>
          <a:p>
            <a:pPr algn="r" rtl="1">
              <a:buBlip>
                <a:blip r:embed="rId2"/>
              </a:buBlip>
            </a:pPr>
            <a:r>
              <a:rPr lang="fa-IR" sz="3600" dirty="0">
                <a:cs typeface="B Davat" pitchFamily="2" charset="-78"/>
              </a:rPr>
              <a:t>بزرگترين اين چالش ها علاوه بر ديدگاههاي اشتباه دلسوزان صنعت و مسئولان </a:t>
            </a:r>
            <a:r>
              <a:rPr lang="fa-IR" sz="3600" dirty="0" smtClean="0">
                <a:cs typeface="B Davat" pitchFamily="2" charset="-78"/>
              </a:rPr>
              <a:t>ذيربط</a:t>
            </a:r>
            <a:r>
              <a:rPr lang="en-US" sz="3600" dirty="0" smtClean="0">
                <a:cs typeface="B Davat" pitchFamily="2" charset="-78"/>
              </a:rPr>
              <a:t> </a:t>
            </a:r>
            <a:r>
              <a:rPr lang="fa-IR" sz="3600" dirty="0" smtClean="0">
                <a:cs typeface="B Davat" pitchFamily="2" charset="-78"/>
              </a:rPr>
              <a:t>، </a:t>
            </a:r>
          </a:p>
          <a:p>
            <a:pPr algn="r" rtl="1">
              <a:buBlip>
                <a:blip r:embed="rId2"/>
              </a:buBlip>
            </a:pPr>
            <a:r>
              <a:rPr lang="fa-IR" sz="3600" dirty="0" smtClean="0">
                <a:solidFill>
                  <a:srgbClr val="00B050"/>
                </a:solidFill>
                <a:cs typeface="B Davat" pitchFamily="2" charset="-78"/>
              </a:rPr>
              <a:t>متمركز </a:t>
            </a:r>
            <a:r>
              <a:rPr lang="fa-IR" sz="3600" dirty="0">
                <a:solidFill>
                  <a:srgbClr val="00B050"/>
                </a:solidFill>
                <a:cs typeface="B Davat" pitchFamily="2" charset="-78"/>
              </a:rPr>
              <a:t>بودن صنعت طيور كشور در بخش دولتي به خاطر ساختار خاص سياسي و اقتصادي است و نوع </a:t>
            </a:r>
            <a:r>
              <a:rPr lang="fa-IR" sz="3600" dirty="0" smtClean="0">
                <a:solidFill>
                  <a:srgbClr val="00B050"/>
                </a:solidFill>
                <a:cs typeface="B Davat" pitchFamily="2" charset="-78"/>
              </a:rPr>
              <a:t>اشتباه ديدگاه نسبت به </a:t>
            </a:r>
            <a:r>
              <a:rPr lang="fa-IR" sz="3600" dirty="0">
                <a:solidFill>
                  <a:srgbClr val="00B050"/>
                </a:solidFill>
                <a:cs typeface="B Davat" pitchFamily="2" charset="-78"/>
              </a:rPr>
              <a:t>آنچه </a:t>
            </a:r>
            <a:r>
              <a:rPr lang="fa-IR" sz="3600" dirty="0" smtClean="0">
                <a:solidFill>
                  <a:srgbClr val="00B050"/>
                </a:solidFill>
                <a:cs typeface="B Davat" pitchFamily="2" charset="-78"/>
              </a:rPr>
              <a:t>که بايد </a:t>
            </a:r>
            <a:r>
              <a:rPr lang="fa-IR" sz="3600" dirty="0">
                <a:solidFill>
                  <a:srgbClr val="00B050"/>
                </a:solidFill>
                <a:cs typeface="B Davat" pitchFamily="2" charset="-78"/>
              </a:rPr>
              <a:t>به حق اجرا شود. </a:t>
            </a:r>
            <a:endParaRPr lang="fa-IR" sz="3600" dirty="0" smtClean="0">
              <a:solidFill>
                <a:srgbClr val="00B050"/>
              </a:solidFill>
              <a:cs typeface="B Davat" pitchFamily="2" charset="-78"/>
            </a:endParaRPr>
          </a:p>
          <a:p>
            <a:pPr algn="r" rtl="1">
              <a:buBlip>
                <a:blip r:embed="rId2"/>
              </a:buBlip>
            </a:pPr>
            <a:r>
              <a:rPr lang="fa-IR" sz="3600" dirty="0" smtClean="0">
                <a:cs typeface="B Davat" pitchFamily="2" charset="-78"/>
              </a:rPr>
              <a:t>چون </a:t>
            </a:r>
            <a:r>
              <a:rPr lang="fa-IR" sz="3600" dirty="0">
                <a:cs typeface="B Davat" pitchFamily="2" charset="-78"/>
              </a:rPr>
              <a:t>اگر مرغداري را به مثابه يك سيستم فرض كنيم كه بخش ورودي، بخش فرآيند و بخش خروجي دارد، تمام امكانات كشور فقط صرف ورودي يعني توليد شده است </a:t>
            </a:r>
            <a:endParaRPr lang="fa-IR" sz="3600" dirty="0" smtClean="0">
              <a:cs typeface="B Davat" pitchFamily="2" charset="-78"/>
            </a:endParaRPr>
          </a:p>
          <a:p>
            <a:pPr algn="r" rtl="1"/>
            <a:r>
              <a:rPr lang="fa-IR" sz="3200" b="1" dirty="0" smtClean="0">
                <a:solidFill>
                  <a:srgbClr val="002060"/>
                </a:solidFill>
                <a:cs typeface="B Davat" pitchFamily="2" charset="-78"/>
              </a:rPr>
              <a:t>و </a:t>
            </a:r>
            <a:r>
              <a:rPr lang="fa-IR" sz="3200" b="1" dirty="0">
                <a:solidFill>
                  <a:srgbClr val="002060"/>
                </a:solidFill>
                <a:cs typeface="B Davat" pitchFamily="2" charset="-78"/>
              </a:rPr>
              <a:t>حتي به بخش فرآيند كه كيفيت و بهره وري است آن چنان پرداخته نشده و بخش خروجي </a:t>
            </a:r>
            <a:r>
              <a:rPr lang="fa-IR" sz="3200" b="1" dirty="0" smtClean="0">
                <a:solidFill>
                  <a:srgbClr val="002060"/>
                </a:solidFill>
                <a:cs typeface="B Davat" pitchFamily="2" charset="-78"/>
              </a:rPr>
              <a:t>هم كه </a:t>
            </a:r>
            <a:r>
              <a:rPr lang="fa-IR" sz="3200" b="1" dirty="0">
                <a:solidFill>
                  <a:srgbClr val="002060"/>
                </a:solidFill>
                <a:cs typeface="B Davat" pitchFamily="2" charset="-78"/>
              </a:rPr>
              <a:t>منظور بازار فروش </a:t>
            </a:r>
            <a:r>
              <a:rPr lang="fa-IR" sz="3200" b="1" dirty="0" smtClean="0">
                <a:solidFill>
                  <a:srgbClr val="002060"/>
                </a:solidFill>
                <a:cs typeface="B Davat" pitchFamily="2" charset="-78"/>
              </a:rPr>
              <a:t>است </a:t>
            </a:r>
            <a:r>
              <a:rPr lang="fa-IR" sz="3200" b="1" dirty="0">
                <a:solidFill>
                  <a:srgbClr val="002060"/>
                </a:solidFill>
                <a:cs typeface="B Davat" pitchFamily="2" charset="-78"/>
              </a:rPr>
              <a:t>كاملاً رها شده </a:t>
            </a:r>
            <a:endParaRPr lang="fa-IR" sz="3200" b="1" dirty="0" smtClean="0">
              <a:solidFill>
                <a:srgbClr val="002060"/>
              </a:solidFill>
              <a:cs typeface="B Davat" pitchFamily="2" charset="-78"/>
            </a:endParaRPr>
          </a:p>
          <a:p>
            <a:pPr algn="r" rtl="1"/>
            <a:r>
              <a:rPr lang="fa-IR" sz="3200" b="1" dirty="0" smtClean="0">
                <a:solidFill>
                  <a:srgbClr val="002060"/>
                </a:solidFill>
                <a:cs typeface="B Davat" pitchFamily="2" charset="-78"/>
              </a:rPr>
              <a:t>بوده و </a:t>
            </a:r>
            <a:r>
              <a:rPr lang="fa-IR" sz="3200" b="1" dirty="0">
                <a:solidFill>
                  <a:srgbClr val="002060"/>
                </a:solidFill>
                <a:cs typeface="B Davat" pitchFamily="2" charset="-78"/>
              </a:rPr>
              <a:t>براي يك توليد صنعتي، </a:t>
            </a:r>
            <a:r>
              <a:rPr lang="fa-IR" sz="3200" b="1" dirty="0" smtClean="0">
                <a:solidFill>
                  <a:srgbClr val="002060"/>
                </a:solidFill>
                <a:cs typeface="B Davat" pitchFamily="2" charset="-78"/>
              </a:rPr>
              <a:t>بازار </a:t>
            </a:r>
            <a:r>
              <a:rPr lang="fa-IR" sz="3200" b="1" dirty="0">
                <a:solidFill>
                  <a:srgbClr val="002060"/>
                </a:solidFill>
                <a:cs typeface="B Davat" pitchFamily="2" charset="-78"/>
              </a:rPr>
              <a:t>مدرن تعريف نشده است. </a:t>
            </a:r>
            <a:endParaRPr lang="en-US" sz="3200" b="1" dirty="0">
              <a:solidFill>
                <a:srgbClr val="002060"/>
              </a:solidFill>
              <a:cs typeface="B Davat" pitchFamily="2" charset="-78"/>
            </a:endParaRPr>
          </a:p>
        </p:txBody>
      </p:sp>
      <p:pic>
        <p:nvPicPr>
          <p:cNvPr id="3" name="Picture 2" descr="C:\Users\pc\AppData\Local\Temp\Rar$DI02.244\002.jpg"/>
          <p:cNvPicPr/>
          <p:nvPr/>
        </p:nvPicPr>
        <p:blipFill>
          <a:blip r:embed="rId3"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0"/>
            <a:ext cx="8534400" cy="5078313"/>
          </a:xfrm>
          <a:prstGeom prst="rect">
            <a:avLst/>
          </a:prstGeom>
        </p:spPr>
        <p:txBody>
          <a:bodyPr wrap="square">
            <a:spAutoFit/>
          </a:bodyPr>
          <a:lstStyle/>
          <a:p>
            <a:pPr algn="just" rtl="1"/>
            <a:r>
              <a:rPr lang="fa-IR" sz="3600" b="1" dirty="0">
                <a:solidFill>
                  <a:schemeClr val="tx2">
                    <a:lumMod val="75000"/>
                  </a:schemeClr>
                </a:solidFill>
                <a:cs typeface="B Mitra" pitchFamily="2" charset="-78"/>
              </a:rPr>
              <a:t>در اين راستا حاكميت دولتي با استفاده از قوانين دستوري و به كاربردن ابزار قدرت، قيمت برآوردي را پايين نگاه داشته و تعادل قيمت را از بازار صحيح عرضه و تقاضا و بازار رقابتي خارج ساخته كه هميشه به ضرر توليد كننده بوده است </a:t>
            </a:r>
            <a:r>
              <a:rPr lang="en-US" sz="3600" b="1" dirty="0" smtClean="0">
                <a:solidFill>
                  <a:schemeClr val="tx2">
                    <a:lumMod val="75000"/>
                  </a:schemeClr>
                </a:solidFill>
                <a:cs typeface="B Mitra" pitchFamily="2" charset="-78"/>
              </a:rPr>
              <a:t>.</a:t>
            </a:r>
            <a:endParaRPr lang="fa-IR" sz="3600" b="1" dirty="0" smtClean="0">
              <a:solidFill>
                <a:schemeClr val="tx2">
                  <a:lumMod val="75000"/>
                </a:schemeClr>
              </a:solidFill>
              <a:cs typeface="B Mitra" pitchFamily="2" charset="-78"/>
            </a:endParaRPr>
          </a:p>
          <a:p>
            <a:pPr algn="just" rtl="1"/>
            <a:endParaRPr lang="fa-IR" sz="3600" b="1" dirty="0">
              <a:solidFill>
                <a:schemeClr val="tx2">
                  <a:lumMod val="75000"/>
                </a:schemeClr>
              </a:solidFill>
              <a:cs typeface="B Mitra" pitchFamily="2" charset="-78"/>
            </a:endParaRPr>
          </a:p>
          <a:p>
            <a:pPr algn="just" rtl="1"/>
            <a:r>
              <a:rPr lang="fa-IR" sz="3600" b="1" dirty="0" smtClean="0">
                <a:solidFill>
                  <a:srgbClr val="002060"/>
                </a:solidFill>
                <a:cs typeface="B Mitra" pitchFamily="2" charset="-78"/>
              </a:rPr>
              <a:t>در </a:t>
            </a:r>
            <a:r>
              <a:rPr lang="fa-IR" sz="3600" b="1" dirty="0">
                <a:solidFill>
                  <a:srgbClr val="002060"/>
                </a:solidFill>
                <a:cs typeface="B Mitra" pitchFamily="2" charset="-78"/>
              </a:rPr>
              <a:t>حالي كه قوانين محرز علم اقتصاد ميگويد عدم توازن بين رشد عرضه و تقاضا هميشه قيمت نامناسب را رقم مي زند و دو پيامد مهم دارد: </a:t>
            </a:r>
            <a:endParaRPr lang="en-US" sz="3600" b="1" dirty="0">
              <a:solidFill>
                <a:srgbClr val="002060"/>
              </a:solidFill>
              <a:cs typeface="B Mitra" pitchFamily="2" charset="-78"/>
            </a:endParaRPr>
          </a:p>
        </p:txBody>
      </p:sp>
      <p:pic>
        <p:nvPicPr>
          <p:cNvPr id="3" name="Picture 2"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229600" cy="6001643"/>
          </a:xfrm>
          <a:prstGeom prst="rect">
            <a:avLst/>
          </a:prstGeom>
        </p:spPr>
        <p:txBody>
          <a:bodyPr wrap="square">
            <a:spAutoFit/>
          </a:bodyPr>
          <a:lstStyle/>
          <a:p>
            <a:pPr algn="just" rtl="1">
              <a:buFont typeface="Wingdings" pitchFamily="2" charset="2"/>
              <a:buChar char="q"/>
            </a:pPr>
            <a:r>
              <a:rPr lang="fa-IR" sz="3200" dirty="0">
                <a:solidFill>
                  <a:schemeClr val="accent2">
                    <a:lumMod val="50000"/>
                  </a:schemeClr>
                </a:solidFill>
              </a:rPr>
              <a:t>اول اينكه به دليل ضرر مرغدار، به جاي اينكه بازوي اقتصاد باشد مرتباً به ناچار از هزينه هاي عمراني اش مي كاهد تا از عهده هزينه هاي جاري اش برآيد و در نتيجه </a:t>
            </a:r>
            <a:r>
              <a:rPr lang="fa-IR" sz="3200" dirty="0" smtClean="0">
                <a:solidFill>
                  <a:schemeClr val="accent2">
                    <a:lumMod val="50000"/>
                  </a:schemeClr>
                </a:solidFill>
              </a:rPr>
              <a:t>  بهره </a:t>
            </a:r>
            <a:r>
              <a:rPr lang="fa-IR" sz="3200" dirty="0">
                <a:solidFill>
                  <a:schemeClr val="accent2">
                    <a:lumMod val="50000"/>
                  </a:schemeClr>
                </a:solidFill>
              </a:rPr>
              <a:t>وري اش پايين مي آيد، </a:t>
            </a:r>
            <a:endParaRPr lang="fa-IR" sz="3200" dirty="0" smtClean="0">
              <a:solidFill>
                <a:schemeClr val="accent2">
                  <a:lumMod val="50000"/>
                </a:schemeClr>
              </a:solidFill>
            </a:endParaRPr>
          </a:p>
          <a:p>
            <a:pPr algn="just" rtl="1">
              <a:buFont typeface="Wingdings" pitchFamily="2" charset="2"/>
              <a:buChar char="q"/>
            </a:pPr>
            <a:r>
              <a:rPr lang="fa-IR" sz="2800" dirty="0" smtClean="0">
                <a:solidFill>
                  <a:schemeClr val="tx1">
                    <a:lumMod val="65000"/>
                    <a:lumOff val="35000"/>
                  </a:schemeClr>
                </a:solidFill>
              </a:rPr>
              <a:t>دوم </a:t>
            </a:r>
            <a:r>
              <a:rPr lang="fa-IR" sz="2800" dirty="0">
                <a:solidFill>
                  <a:schemeClr val="tx1">
                    <a:lumMod val="65000"/>
                    <a:lumOff val="35000"/>
                  </a:schemeClr>
                </a:solidFill>
              </a:rPr>
              <a:t>اينكه توازن عرضه و تقاضا براي منابع مالي و اعتباري كشور به هم ريخته شده و توليد كننده به جاي كمك به بهره وري اقتصادي، خود به يك متقاضي دريافت منابع مالي تبديل شده و چون موفق به اخذ تسهيلات كافي نمي شود لذا متهم به سوء مديريت مي گردد در حالي كه او فرصت مالي لازم براي به روز كردن ابزارهاي توليد خود را نداشته و خود در اين امر مقصر </a:t>
            </a:r>
            <a:endParaRPr lang="en-US" sz="2800" dirty="0" smtClean="0">
              <a:solidFill>
                <a:schemeClr val="tx1">
                  <a:lumMod val="65000"/>
                  <a:lumOff val="35000"/>
                </a:schemeClr>
              </a:solidFill>
            </a:endParaRPr>
          </a:p>
          <a:p>
            <a:pPr algn="just" rtl="1"/>
            <a:r>
              <a:rPr lang="fa-IR" sz="2800" dirty="0" smtClean="0">
                <a:solidFill>
                  <a:schemeClr val="tx1">
                    <a:lumMod val="65000"/>
                    <a:lumOff val="35000"/>
                  </a:schemeClr>
                </a:solidFill>
              </a:rPr>
              <a:t>نبوده </a:t>
            </a:r>
            <a:r>
              <a:rPr lang="fa-IR" sz="2800" dirty="0">
                <a:solidFill>
                  <a:schemeClr val="tx1">
                    <a:lumMod val="65000"/>
                    <a:lumOff val="35000"/>
                  </a:schemeClr>
                </a:solidFill>
              </a:rPr>
              <a:t>است.</a:t>
            </a:r>
            <a:endParaRPr lang="en-US" sz="2800" dirty="0">
              <a:solidFill>
                <a:schemeClr val="tx1">
                  <a:lumMod val="65000"/>
                  <a:lumOff val="35000"/>
                </a:schemeClr>
              </a:solidFill>
            </a:endParaRPr>
          </a:p>
        </p:txBody>
      </p:sp>
      <p:pic>
        <p:nvPicPr>
          <p:cNvPr id="3" name="Picture 2" descr="C:\Users\pc\AppData\Local\Temp\Rar$DI02.244\002.jpg"/>
          <p:cNvPicPr/>
          <p:nvPr/>
        </p:nvPicPr>
        <p:blipFill>
          <a:blip r:embed="rId2" cstate="print"/>
          <a:srcRect/>
          <a:stretch>
            <a:fillRect/>
          </a:stretch>
        </p:blipFill>
        <p:spPr bwMode="auto">
          <a:xfrm>
            <a:off x="0" y="5525386"/>
            <a:ext cx="1322720" cy="133261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normAutofit fontScale="90000"/>
          </a:bodyPr>
          <a:lstStyle/>
          <a:p>
            <a:pPr algn="ctr"/>
            <a:r>
              <a:rPr lang="fa-IR" b="1" dirty="0">
                <a:solidFill>
                  <a:srgbClr val="009900"/>
                </a:solidFill>
              </a:rPr>
              <a:t>نقاط قوت صنعت مرغ تخمگذار کشور:</a:t>
            </a:r>
            <a:r>
              <a:rPr lang="en-US" dirty="0"/>
              <a:t/>
            </a:r>
            <a:br>
              <a:rPr lang="en-US" dirty="0"/>
            </a:br>
            <a:endParaRPr lang="en-US" dirty="0"/>
          </a:p>
        </p:txBody>
      </p:sp>
      <p:sp>
        <p:nvSpPr>
          <p:cNvPr id="3" name="Content Placeholder 2"/>
          <p:cNvSpPr>
            <a:spLocks noGrp="1"/>
          </p:cNvSpPr>
          <p:nvPr>
            <p:ph idx="1"/>
          </p:nvPr>
        </p:nvSpPr>
        <p:spPr>
          <a:xfrm>
            <a:off x="381000" y="1066800"/>
            <a:ext cx="8229600" cy="4525963"/>
          </a:xfrm>
        </p:spPr>
        <p:txBody>
          <a:bodyPr>
            <a:normAutofit fontScale="25000" lnSpcReduction="20000"/>
          </a:bodyPr>
          <a:lstStyle/>
          <a:p>
            <a:pPr algn="r" rtl="1">
              <a:buFont typeface="Wingdings" pitchFamily="2" charset="2"/>
              <a:buChar char="q"/>
            </a:pPr>
            <a:r>
              <a:rPr lang="fa-IR" sz="11200" b="1" dirty="0">
                <a:cs typeface="B Davat" pitchFamily="2" charset="-78"/>
              </a:rPr>
              <a:t>الف- </a:t>
            </a:r>
            <a:r>
              <a:rPr lang="fa-IR" sz="11200" dirty="0">
                <a:cs typeface="B Davat" pitchFamily="2" charset="-78"/>
              </a:rPr>
              <a:t>مرغ اجداد تخمگذار : در حال حاضر تعداد مرغ اجداد موجود کشور حداقل تا 20 سال آینده کفایت پیش بینی نیاز تولید مرغ مادر تخمگذار برای تولید نهایی تخم مرغ خوراکی جمعیت کشور را تأمین نموده و نیازی به   سرمایه گذاری جدید نمی باشد</a:t>
            </a:r>
            <a:r>
              <a:rPr lang="fa-IR" sz="11200" dirty="0" smtClean="0">
                <a:cs typeface="B Davat" pitchFamily="2" charset="-78"/>
              </a:rPr>
              <a:t>.</a:t>
            </a:r>
          </a:p>
          <a:p>
            <a:pPr algn="r" rtl="1">
              <a:buNone/>
            </a:pPr>
            <a:endParaRPr lang="en-US" sz="11200" dirty="0">
              <a:cs typeface="B Davat" pitchFamily="2" charset="-78"/>
            </a:endParaRPr>
          </a:p>
          <a:p>
            <a:pPr algn="r" rtl="1">
              <a:buFont typeface="Wingdings" pitchFamily="2" charset="2"/>
              <a:buChar char="q"/>
            </a:pPr>
            <a:r>
              <a:rPr lang="fa-IR" sz="11200" b="1" dirty="0">
                <a:cs typeface="B Davat" pitchFamily="2" charset="-78"/>
              </a:rPr>
              <a:t>ب- </a:t>
            </a:r>
            <a:r>
              <a:rPr lang="fa-IR" sz="11200" dirty="0">
                <a:cs typeface="B Davat" pitchFamily="2" charset="-78"/>
              </a:rPr>
              <a:t>مرغ مادر تخمگذار : مرغ مادر تخمگذار در قالب 6 نژاد از برترین نژادهای مرغ تخمگذار موجود در دنیا برای تأمین نیاز حداقل 10 سال آینده صنعت مرغ تخمگذار و نیاز نهایی سبد خانوار در پیش بینی مورد نظر کافی بوده و نیازی به سرمایه گذاری جدید نمی باشد</a:t>
            </a:r>
            <a:r>
              <a:rPr lang="fa-IR" sz="11200" dirty="0" smtClean="0">
                <a:cs typeface="B Davat" pitchFamily="2" charset="-78"/>
              </a:rPr>
              <a:t>.</a:t>
            </a:r>
          </a:p>
          <a:p>
            <a:pPr algn="r" rtl="1">
              <a:buNone/>
            </a:pPr>
            <a:endParaRPr lang="en-US" sz="11200" dirty="0">
              <a:cs typeface="B Davat" pitchFamily="2" charset="-78"/>
            </a:endParaRPr>
          </a:p>
          <a:p>
            <a:pPr algn="r" rtl="1">
              <a:buFont typeface="Wingdings" pitchFamily="2" charset="2"/>
              <a:buChar char="q"/>
            </a:pPr>
            <a:r>
              <a:rPr lang="fa-IR" sz="11200" b="1" dirty="0">
                <a:cs typeface="B Davat" pitchFamily="2" charset="-78"/>
              </a:rPr>
              <a:t>ج- </a:t>
            </a:r>
            <a:r>
              <a:rPr lang="fa-IR" sz="11200" dirty="0">
                <a:cs typeface="B Davat" pitchFamily="2" charset="-78"/>
              </a:rPr>
              <a:t>مرغ تخمگذارتجاری : در حال حاضر صنعت مرغ تخمگذار با دارا بودن </a:t>
            </a:r>
            <a:r>
              <a:rPr lang="fa-IR" sz="11200" dirty="0" smtClean="0">
                <a:cs typeface="B Davat" pitchFamily="2" charset="-78"/>
              </a:rPr>
              <a:t>حدود 1600 </a:t>
            </a:r>
            <a:r>
              <a:rPr lang="fa-IR" sz="11200" dirty="0">
                <a:cs typeface="B Davat" pitchFamily="2" charset="-78"/>
              </a:rPr>
              <a:t>واحد </a:t>
            </a:r>
            <a:r>
              <a:rPr lang="fa-IR" sz="11200" dirty="0" smtClean="0">
                <a:cs typeface="B Davat" pitchFamily="2" charset="-78"/>
              </a:rPr>
              <a:t>مرغداری تولید تخم مرغ </a:t>
            </a:r>
            <a:r>
              <a:rPr lang="fa-IR" sz="11200" dirty="0">
                <a:cs typeface="B Davat" pitchFamily="2" charset="-78"/>
              </a:rPr>
              <a:t>به ظرفیت تولید اسمی </a:t>
            </a:r>
            <a:r>
              <a:rPr lang="fa-IR" sz="11200" dirty="0" smtClean="0">
                <a:cs typeface="B Davat" pitchFamily="2" charset="-78"/>
              </a:rPr>
              <a:t>حداقل </a:t>
            </a:r>
            <a:r>
              <a:rPr lang="fa-IR" sz="11200" dirty="0" smtClean="0">
                <a:cs typeface="B Davat" pitchFamily="2" charset="-78"/>
              </a:rPr>
              <a:t>1300 هزارتن </a:t>
            </a:r>
            <a:r>
              <a:rPr lang="fa-IR" sz="11200" dirty="0" smtClean="0">
                <a:cs typeface="B Davat" pitchFamily="2" charset="-78"/>
              </a:rPr>
              <a:t>تخم </a:t>
            </a:r>
            <a:r>
              <a:rPr lang="fa-IR" sz="11200" dirty="0">
                <a:cs typeface="B Davat" pitchFamily="2" charset="-78"/>
              </a:rPr>
              <a:t>مرغ وجود دارد که در سال </a:t>
            </a:r>
            <a:r>
              <a:rPr lang="fa-IR" sz="11200" dirty="0" smtClean="0">
                <a:cs typeface="B Davat" pitchFamily="2" charset="-78"/>
              </a:rPr>
              <a:t>93 </a:t>
            </a:r>
            <a:r>
              <a:rPr lang="fa-IR" sz="11200" dirty="0">
                <a:cs typeface="B Davat" pitchFamily="2" charset="-78"/>
              </a:rPr>
              <a:t>با تولید </a:t>
            </a:r>
            <a:r>
              <a:rPr lang="fa-IR" sz="11200" dirty="0" smtClean="0">
                <a:cs typeface="B Davat" pitchFamily="2" charset="-78"/>
              </a:rPr>
              <a:t>830 </a:t>
            </a:r>
            <a:r>
              <a:rPr lang="fa-IR" sz="11200" dirty="0">
                <a:cs typeface="B Davat" pitchFamily="2" charset="-78"/>
              </a:rPr>
              <a:t>هزار تن </a:t>
            </a:r>
            <a:endParaRPr lang="en-US" sz="11200" dirty="0" smtClean="0">
              <a:cs typeface="B Davat" pitchFamily="2" charset="-78"/>
            </a:endParaRPr>
          </a:p>
          <a:p>
            <a:pPr algn="r" rtl="1">
              <a:buNone/>
            </a:pPr>
            <a:r>
              <a:rPr lang="fa-IR" sz="11200" dirty="0" smtClean="0">
                <a:cs typeface="B Davat" pitchFamily="2" charset="-78"/>
              </a:rPr>
              <a:t>تخم </a:t>
            </a:r>
            <a:r>
              <a:rPr lang="fa-IR" sz="11200" dirty="0">
                <a:cs typeface="B Davat" pitchFamily="2" charset="-78"/>
              </a:rPr>
              <a:t>مرغ و حداقل 100 هزار تن مازاد بر نیاز کشور فعالیت نموده است.</a:t>
            </a:r>
            <a:endParaRPr lang="en-US" sz="11200" dirty="0">
              <a:cs typeface="B Davat" pitchFamily="2" charset="-78"/>
            </a:endParaRPr>
          </a:p>
          <a:p>
            <a:pPr algn="r">
              <a:buFont typeface="Wingdings" pitchFamily="2" charset="2"/>
              <a:buChar char="q"/>
            </a:pPr>
            <a:endParaRPr lang="en-US" dirty="0"/>
          </a:p>
        </p:txBody>
      </p:sp>
      <p:pic>
        <p:nvPicPr>
          <p:cNvPr id="4" name="Picture 3" descr="C:\Users\pc\AppData\Local\Temp\Rar$DI02.244\002.jpg"/>
          <p:cNvPicPr/>
          <p:nvPr/>
        </p:nvPicPr>
        <p:blipFill>
          <a:blip r:embed="rId2" cstate="print"/>
          <a:srcRect/>
          <a:stretch>
            <a:fillRect/>
          </a:stretch>
        </p:blipFill>
        <p:spPr bwMode="auto">
          <a:xfrm>
            <a:off x="0" y="5943600"/>
            <a:ext cx="1066800" cy="914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463</TotalTime>
  <Words>2851</Words>
  <Application>Microsoft Office PowerPoint</Application>
  <PresentationFormat>On-screen Show (4:3)</PresentationFormat>
  <Paragraphs>243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Trek</vt:lpstr>
      <vt:lpstr>Slide 1</vt:lpstr>
      <vt:lpstr>شناخت و تحلیل وضعیت صنعت مرغ تخمگذار ایران تا سال 1394</vt:lpstr>
      <vt:lpstr>Slide 3</vt:lpstr>
      <vt:lpstr>Slide 4</vt:lpstr>
      <vt:lpstr>مقدمه</vt:lpstr>
      <vt:lpstr>Slide 6</vt:lpstr>
      <vt:lpstr>Slide 7</vt:lpstr>
      <vt:lpstr>Slide 8</vt:lpstr>
      <vt:lpstr>نقاط قوت صنعت مرغ تخمگذار کشور: </vt:lpstr>
      <vt:lpstr>Slide 10</vt:lpstr>
      <vt:lpstr>Slide 11</vt:lpstr>
      <vt:lpstr>Slide 12</vt:lpstr>
      <vt:lpstr>Slide 13</vt:lpstr>
      <vt:lpstr>نقاط ضعف در صنعت مرغ تخمگذار: </vt:lpstr>
      <vt:lpstr>Slide 15</vt:lpstr>
      <vt:lpstr>Slide 16</vt:lpstr>
      <vt:lpstr>Slide 17</vt:lpstr>
      <vt:lpstr>Slide 18</vt:lpstr>
      <vt:lpstr>Slide 19</vt:lpstr>
      <vt:lpstr>Slide 20</vt:lpstr>
      <vt:lpstr>Slide 21</vt:lpstr>
      <vt:lpstr>Slide 22</vt:lpstr>
      <vt:lpstr>راهبردها</vt:lpstr>
      <vt:lpstr>Slide 24</vt:lpstr>
      <vt:lpstr>Slide 25</vt:lpstr>
      <vt:lpstr>Slide 26</vt:lpstr>
      <vt:lpstr>Slide 27</vt:lpstr>
      <vt:lpstr>Chenge  your  attitude,                                   chenge  your  life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شناخت و تحلیل وضعیت صنعت مرغ تخمگذار ایران تا سال 1394</dc:title>
  <dc:creator>SONY</dc:creator>
  <cp:lastModifiedBy>SONY</cp:lastModifiedBy>
  <cp:revision>35</cp:revision>
  <dcterms:created xsi:type="dcterms:W3CDTF">2015-09-26T17:05:09Z</dcterms:created>
  <dcterms:modified xsi:type="dcterms:W3CDTF">2015-09-28T20:16:35Z</dcterms:modified>
</cp:coreProperties>
</file>